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79" r:id="rId4"/>
    <p:sldId id="280" r:id="rId5"/>
    <p:sldId id="258" r:id="rId6"/>
    <p:sldId id="272" r:id="rId7"/>
    <p:sldId id="281" r:id="rId8"/>
    <p:sldId id="287" r:id="rId9"/>
    <p:sldId id="283" r:id="rId10"/>
    <p:sldId id="284" r:id="rId11"/>
    <p:sldId id="285" r:id="rId12"/>
    <p:sldId id="286" r:id="rId13"/>
    <p:sldId id="271" r:id="rId14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4" d="100"/>
          <a:sy n="74" d="100"/>
        </p:scale>
        <p:origin x="-12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72;&#1076;&#1103;\Desktop\&#1044;&#1055;%202023\&#1044;&#1056;%202024\&#1044;&#1056;%20-%20&#1063;&#1072;&#1073;&#1072;&#1085;&#1077;&#1085;&#1082;&#1086;\&#1085;&#1072;&#1091;&#1082;&#1072;%20&#1063;&#1072;&#1073;&#1072;&#1085;&#1077;&#1085;&#1082;&#1086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ome\Documents\Masha\&#1085;&#1072;&#1091;&#1095;&#1085;.%20&#1088;&#1072;&#1073;\&#1082;&#1086;&#1085;&#1082;&#1091;&#1088;&#1089;&#1085;&#1072;&#1103;%20&#1088;&#1072;&#1073;&#1086;&#1090;&#1072;\&#1082;&#1086;&#1085;&#1082;&#1091;&#1088;&#1089;&#1085;&#1072;&#1103;%20&#1088;&#1072;&#1073;&#1086;&#1090;&#1072;%202%20&#1101;&#1090;&#1072;&#1087;\&#1088;&#1072;&#1089;&#1095;&#1077;&#1090;&#1099;%20&#1040;&#1074;&#1089;&#1090;&#1080;&#1088;&#1080;&#1103;%20&#1084;&#1086;&#1085;&#1086;&#1075;&#1088;&#1072;&#1092;&#1080;&#1103;%20(&#1040;&#1074;&#1090;&#1086;&#1089;&#1086;&#1093;&#1088;&#1072;&#1085;&#1077;&#1085;&#1085;&#1099;&#1081;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ome\Documents\Masha\&#1085;&#1072;&#1091;&#1095;&#1085;.%20&#1088;&#1072;&#1073;\&#1082;&#1086;&#1085;&#1082;&#1091;&#1088;&#1089;&#1085;&#1072;&#1103;%20&#1088;&#1072;&#1073;&#1086;&#1090;&#1072;\&#1082;&#1086;&#1085;&#1082;&#1091;&#1088;&#1089;&#1085;&#1072;&#1103;%20&#1088;&#1072;&#1073;&#1086;&#1090;&#1072;%202%20&#1101;&#1090;&#1072;&#1087;\&#1088;&#1072;&#1089;&#1095;&#1077;&#1090;&#1099;%20&#1040;&#1074;&#1089;&#1090;&#1080;&#1088;&#1080;&#1103;%20&#1084;&#1086;&#1085;&#1086;&#1075;&#1088;&#1072;&#1092;&#1080;&#1103;%20(&#1040;&#1074;&#1090;&#1086;&#1089;&#1086;&#1093;&#1088;&#1072;&#1085;&#1077;&#1085;&#1085;&#1099;&#1081;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ome\Documents\Masha\&#1085;&#1072;&#1091;&#1095;&#1085;.%20&#1088;&#1072;&#1073;\&#1082;&#1086;&#1085;&#1082;&#1091;&#1088;&#1089;&#1085;&#1072;&#1103;%20&#1088;&#1072;&#1073;&#1086;&#1090;&#1072;\&#1082;&#1086;&#1085;&#1082;&#1091;&#1088;&#1089;&#1085;&#1072;&#1103;%20&#1088;&#1072;&#1073;&#1086;&#1090;&#1072;%202%20&#1101;&#1090;&#1072;&#1087;\&#1088;&#1072;&#1089;&#1095;&#1077;&#1090;&#1099;%20&#1040;&#1074;&#1089;&#1090;&#1080;&#1088;&#1080;&#1103;%20&#1084;&#1086;&#1085;&#1086;&#1075;&#1088;&#1072;&#1092;&#1080;&#1103;%20(&#1040;&#1074;&#1090;&#1086;&#1089;&#1086;&#1093;&#1088;&#1072;&#1085;&#1077;&#1085;&#1085;&#1099;&#1081;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0754658792650935"/>
          <c:y val="6.871245261009043E-2"/>
          <c:w val="0.36057984104363666"/>
          <c:h val="0.64401188733962433"/>
        </c:manualLayout>
      </c:layout>
      <c:radarChart>
        <c:radarStyle val="marker"/>
        <c:ser>
          <c:idx val="0"/>
          <c:order val="0"/>
          <c:tx>
            <c:strRef>
              <c:f>Sheet1!$B$12</c:f>
              <c:strCache>
                <c:ptCount val="1"/>
                <c:pt idx="0">
                  <c:v>Рецептура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Sheet1!$A$13:$A$20</c:f>
              <c:strCache>
                <c:ptCount val="8"/>
                <c:pt idx="0">
                  <c:v>насиченість смаку</c:v>
                </c:pt>
                <c:pt idx="1">
                  <c:v>медовий смак</c:v>
                </c:pt>
                <c:pt idx="2">
                  <c:v>солодкість смаку</c:v>
                </c:pt>
                <c:pt idx="3">
                  <c:v>кислий смак</c:v>
                </c:pt>
                <c:pt idx="4">
                  <c:v>банановий смак</c:v>
                </c:pt>
                <c:pt idx="5">
                  <c:v>банановий аромат</c:v>
                </c:pt>
                <c:pt idx="6">
                  <c:v>збалансованість смаку</c:v>
                </c:pt>
                <c:pt idx="7">
                  <c:v>ніжність</c:v>
                </c:pt>
              </c:strCache>
            </c:strRef>
          </c:cat>
          <c:val>
            <c:numRef>
              <c:f>Sheet1!$B$13:$B$20</c:f>
              <c:numCache>
                <c:formatCode>General</c:formatCode>
                <c:ptCount val="8"/>
                <c:pt idx="0">
                  <c:v>4.5999999999999996</c:v>
                </c:pt>
                <c:pt idx="1">
                  <c:v>4.5</c:v>
                </c:pt>
                <c:pt idx="2">
                  <c:v>4.2</c:v>
                </c:pt>
                <c:pt idx="3">
                  <c:v>4.0999999999999996</c:v>
                </c:pt>
                <c:pt idx="4">
                  <c:v>5</c:v>
                </c:pt>
                <c:pt idx="5">
                  <c:v>4.5</c:v>
                </c:pt>
                <c:pt idx="6">
                  <c:v>4</c:v>
                </c:pt>
                <c:pt idx="7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97-435D-80BC-D50975955180}"/>
            </c:ext>
          </c:extLst>
        </c:ser>
        <c:ser>
          <c:idx val="1"/>
          <c:order val="1"/>
          <c:tx>
            <c:strRef>
              <c:f>Sheet1!$C$12</c:f>
              <c:strCache>
                <c:ptCount val="1"/>
                <c:pt idx="0">
                  <c:v>Рецептура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Sheet1!$A$13:$A$20</c:f>
              <c:strCache>
                <c:ptCount val="8"/>
                <c:pt idx="0">
                  <c:v>насиченість смаку</c:v>
                </c:pt>
                <c:pt idx="1">
                  <c:v>медовий смак</c:v>
                </c:pt>
                <c:pt idx="2">
                  <c:v>солодкість смаку</c:v>
                </c:pt>
                <c:pt idx="3">
                  <c:v>кислий смак</c:v>
                </c:pt>
                <c:pt idx="4">
                  <c:v>банановий смак</c:v>
                </c:pt>
                <c:pt idx="5">
                  <c:v>банановий аромат</c:v>
                </c:pt>
                <c:pt idx="6">
                  <c:v>збалансованість смаку</c:v>
                </c:pt>
                <c:pt idx="7">
                  <c:v>ніжність</c:v>
                </c:pt>
              </c:strCache>
            </c:strRef>
          </c:cat>
          <c:val>
            <c:numRef>
              <c:f>Sheet1!$C$13:$C$20</c:f>
              <c:numCache>
                <c:formatCode>General</c:formatCode>
                <c:ptCount val="8"/>
                <c:pt idx="0">
                  <c:v>4.2</c:v>
                </c:pt>
                <c:pt idx="1">
                  <c:v>3.5</c:v>
                </c:pt>
                <c:pt idx="2">
                  <c:v>5</c:v>
                </c:pt>
                <c:pt idx="3">
                  <c:v>5</c:v>
                </c:pt>
                <c:pt idx="4">
                  <c:v>4</c:v>
                </c:pt>
                <c:pt idx="5">
                  <c:v>4.0999999999999996</c:v>
                </c:pt>
                <c:pt idx="6">
                  <c:v>4.0999999999999996</c:v>
                </c:pt>
                <c:pt idx="7">
                  <c:v>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97-435D-80BC-D50975955180}"/>
            </c:ext>
          </c:extLst>
        </c:ser>
        <c:ser>
          <c:idx val="2"/>
          <c:order val="2"/>
          <c:tx>
            <c:strRef>
              <c:f>Sheet1!$D$12</c:f>
              <c:strCache>
                <c:ptCount val="1"/>
                <c:pt idx="0">
                  <c:v>Рецептура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Sheet1!$A$13:$A$20</c:f>
              <c:strCache>
                <c:ptCount val="8"/>
                <c:pt idx="0">
                  <c:v>насиченість смаку</c:v>
                </c:pt>
                <c:pt idx="1">
                  <c:v>медовий смак</c:v>
                </c:pt>
                <c:pt idx="2">
                  <c:v>солодкість смаку</c:v>
                </c:pt>
                <c:pt idx="3">
                  <c:v>кислий смак</c:v>
                </c:pt>
                <c:pt idx="4">
                  <c:v>банановий смак</c:v>
                </c:pt>
                <c:pt idx="5">
                  <c:v>банановий аромат</c:v>
                </c:pt>
                <c:pt idx="6">
                  <c:v>збалансованість смаку</c:v>
                </c:pt>
                <c:pt idx="7">
                  <c:v>ніжність</c:v>
                </c:pt>
              </c:strCache>
            </c:strRef>
          </c:cat>
          <c:val>
            <c:numRef>
              <c:f>Sheet1!$D$13:$D$20</c:f>
              <c:numCache>
                <c:formatCode>General</c:formatCode>
                <c:ptCount val="8"/>
                <c:pt idx="0">
                  <c:v>4.8</c:v>
                </c:pt>
                <c:pt idx="1">
                  <c:v>4.5</c:v>
                </c:pt>
                <c:pt idx="2">
                  <c:v>4.5</c:v>
                </c:pt>
                <c:pt idx="3">
                  <c:v>4.5</c:v>
                </c:pt>
                <c:pt idx="4">
                  <c:v>2.5</c:v>
                </c:pt>
                <c:pt idx="5">
                  <c:v>1.5</c:v>
                </c:pt>
                <c:pt idx="6">
                  <c:v>4.5</c:v>
                </c:pt>
                <c:pt idx="7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997-435D-80BC-D50975955180}"/>
            </c:ext>
          </c:extLst>
        </c:ser>
        <c:ser>
          <c:idx val="3"/>
          <c:order val="3"/>
          <c:tx>
            <c:strRef>
              <c:f>Sheet1!$E$12</c:f>
              <c:strCache>
                <c:ptCount val="1"/>
                <c:pt idx="0">
                  <c:v>Рецептура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Sheet1!$A$13:$A$20</c:f>
              <c:strCache>
                <c:ptCount val="8"/>
                <c:pt idx="0">
                  <c:v>насиченість смаку</c:v>
                </c:pt>
                <c:pt idx="1">
                  <c:v>медовий смак</c:v>
                </c:pt>
                <c:pt idx="2">
                  <c:v>солодкість смаку</c:v>
                </c:pt>
                <c:pt idx="3">
                  <c:v>кислий смак</c:v>
                </c:pt>
                <c:pt idx="4">
                  <c:v>банановий смак</c:v>
                </c:pt>
                <c:pt idx="5">
                  <c:v>банановий аромат</c:v>
                </c:pt>
                <c:pt idx="6">
                  <c:v>збалансованість смаку</c:v>
                </c:pt>
                <c:pt idx="7">
                  <c:v>ніжність</c:v>
                </c:pt>
              </c:strCache>
            </c:strRef>
          </c:cat>
          <c:val>
            <c:numRef>
              <c:f>Sheet1!$E$13:$E$20</c:f>
              <c:numCache>
                <c:formatCode>General</c:formatCode>
                <c:ptCount val="8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3.5</c:v>
                </c:pt>
                <c:pt idx="4">
                  <c:v>4</c:v>
                </c:pt>
                <c:pt idx="5">
                  <c:v>3.5</c:v>
                </c:pt>
                <c:pt idx="6">
                  <c:v>5</c:v>
                </c:pt>
                <c:pt idx="7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997-435D-80BC-D50975955180}"/>
            </c:ext>
          </c:extLst>
        </c:ser>
        <c:ser>
          <c:idx val="4"/>
          <c:order val="4"/>
          <c:tx>
            <c:strRef>
              <c:f>Sheet1!$F$12</c:f>
              <c:strCache>
                <c:ptCount val="1"/>
                <c:pt idx="0">
                  <c:v>Рецептура 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Sheet1!$A$13:$A$20</c:f>
              <c:strCache>
                <c:ptCount val="8"/>
                <c:pt idx="0">
                  <c:v>насиченість смаку</c:v>
                </c:pt>
                <c:pt idx="1">
                  <c:v>медовий смак</c:v>
                </c:pt>
                <c:pt idx="2">
                  <c:v>солодкість смаку</c:v>
                </c:pt>
                <c:pt idx="3">
                  <c:v>кислий смак</c:v>
                </c:pt>
                <c:pt idx="4">
                  <c:v>банановий смак</c:v>
                </c:pt>
                <c:pt idx="5">
                  <c:v>банановий аромат</c:v>
                </c:pt>
                <c:pt idx="6">
                  <c:v>збалансованість смаку</c:v>
                </c:pt>
                <c:pt idx="7">
                  <c:v>ніжність</c:v>
                </c:pt>
              </c:strCache>
            </c:strRef>
          </c:cat>
          <c:val>
            <c:numRef>
              <c:f>Sheet1!$F$13:$F$20</c:f>
              <c:numCache>
                <c:formatCode>General</c:formatCode>
                <c:ptCount val="8"/>
                <c:pt idx="0">
                  <c:v>4.5</c:v>
                </c:pt>
                <c:pt idx="1">
                  <c:v>3.5</c:v>
                </c:pt>
                <c:pt idx="2">
                  <c:v>4.5</c:v>
                </c:pt>
                <c:pt idx="3">
                  <c:v>4.8</c:v>
                </c:pt>
                <c:pt idx="4">
                  <c:v>4.5</c:v>
                </c:pt>
                <c:pt idx="5">
                  <c:v>4</c:v>
                </c:pt>
                <c:pt idx="6">
                  <c:v>4</c:v>
                </c:pt>
                <c:pt idx="7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997-435D-80BC-D50975955180}"/>
            </c:ext>
          </c:extLst>
        </c:ser>
        <c:axId val="94590848"/>
        <c:axId val="94592384"/>
      </c:radarChart>
      <c:catAx>
        <c:axId val="9459084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4592384"/>
        <c:crosses val="autoZero"/>
        <c:auto val="1"/>
        <c:lblAlgn val="ctr"/>
        <c:lblOffset val="100"/>
      </c:catAx>
      <c:valAx>
        <c:axId val="94592384"/>
        <c:scaling>
          <c:orientation val="minMax"/>
          <c:min val="1"/>
        </c:scaling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4590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"/>
          <c:y val="0.84722222222222221"/>
          <c:w val="1"/>
          <c:h val="0.15277762939062739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004418197725455"/>
          <c:y val="2.8252405949256338E-2"/>
          <c:w val="0.80783223972003448"/>
          <c:h val="0.68949820417184693"/>
        </c:manualLayout>
      </c:layout>
      <c:barChart>
        <c:barDir val="col"/>
        <c:grouping val="clustered"/>
        <c:ser>
          <c:idx val="0"/>
          <c:order val="0"/>
          <c:tx>
            <c:strRef>
              <c:f>'витамины+минералы'!$B$11</c:f>
              <c:strCache>
                <c:ptCount val="1"/>
                <c:pt idx="0">
                  <c:v>"Імуно плюс"</c:v>
                </c:pt>
              </c:strCache>
            </c:strRef>
          </c:tx>
          <c:cat>
            <c:strRef>
              <c:f>'витамины+минералы'!$A$12:$A$17</c:f>
              <c:strCache>
                <c:ptCount val="6"/>
                <c:pt idx="0">
                  <c:v>Ретинол (А)</c:v>
                </c:pt>
                <c:pt idx="1">
                  <c:v>β-каротін</c:v>
                </c:pt>
                <c:pt idx="2">
                  <c:v>Тіамін (В1)</c:v>
                </c:pt>
                <c:pt idx="3">
                  <c:v>Рібофлавін (В2)</c:v>
                </c:pt>
                <c:pt idx="4">
                  <c:v>Нікотинова кислота (РР)</c:v>
                </c:pt>
                <c:pt idx="5">
                  <c:v>Токоферол (Е)</c:v>
                </c:pt>
              </c:strCache>
            </c:strRef>
          </c:cat>
          <c:val>
            <c:numRef>
              <c:f>'витамины+минералы'!$B$12:$B$17</c:f>
              <c:numCache>
                <c:formatCode>General</c:formatCode>
                <c:ptCount val="6"/>
                <c:pt idx="0">
                  <c:v>2.0000000000000052E-3</c:v>
                </c:pt>
                <c:pt idx="1">
                  <c:v>0.18700000000000044</c:v>
                </c:pt>
                <c:pt idx="2">
                  <c:v>0.19900000000000001</c:v>
                </c:pt>
                <c:pt idx="3">
                  <c:v>0.26400000000000001</c:v>
                </c:pt>
                <c:pt idx="4">
                  <c:v>0.48600000000000032</c:v>
                </c:pt>
                <c:pt idx="5">
                  <c:v>0.40600000000000008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F0A-4E4E-92F3-6DF8CC12FF3F}"/>
            </c:ext>
          </c:extLst>
        </c:ser>
        <c:axId val="44159744"/>
        <c:axId val="44161280"/>
      </c:barChart>
      <c:catAx>
        <c:axId val="44159744"/>
        <c:scaling>
          <c:orientation val="minMax"/>
        </c:scaling>
        <c:axPos val="b"/>
        <c:numFmt formatCode="General" sourceLinked="0"/>
        <c:majorTickMark val="none"/>
        <c:tickLblPos val="nextTo"/>
        <c:crossAx val="44161280"/>
        <c:crosses val="autoZero"/>
        <c:auto val="1"/>
        <c:lblAlgn val="ctr"/>
        <c:lblOffset val="100"/>
      </c:catAx>
      <c:valAx>
        <c:axId val="44161280"/>
        <c:scaling>
          <c:orientation val="minMax"/>
          <c:max val="0.5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Вміст, мг/100г</a:t>
                </a:r>
              </a:p>
            </c:rich>
          </c:tx>
          <c:layout>
            <c:manualLayout>
              <c:xMode val="edge"/>
              <c:yMode val="edge"/>
              <c:x val="2.3180227471566619E-3"/>
              <c:y val="0.10232648002333072"/>
            </c:manualLayout>
          </c:layout>
        </c:title>
        <c:numFmt formatCode="General" sourceLinked="1"/>
        <c:tickLblPos val="nextTo"/>
        <c:crossAx val="44159744"/>
        <c:crosses val="autoZero"/>
        <c:crossBetween val="between"/>
        <c:majorUnit val="0.1"/>
      </c:valAx>
    </c:plotArea>
    <c:plotVisOnly val="1"/>
    <c:dispBlanksAs val="gap"/>
  </c:chart>
  <c:spPr>
    <a:ln>
      <a:noFill/>
    </a:ln>
  </c:spPr>
  <c:txPr>
    <a:bodyPr/>
    <a:lstStyle/>
    <a:p>
      <a:pPr>
        <a:defRPr sz="1200" baseline="0">
          <a:latin typeface="Times New Roman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plotArea>
      <c:layout>
        <c:manualLayout>
          <c:layoutTarget val="inner"/>
          <c:xMode val="edge"/>
          <c:yMode val="edge"/>
          <c:x val="0.17111511698204271"/>
          <c:y val="5.7521101229252816E-2"/>
          <c:w val="0.77216286813496759"/>
          <c:h val="0.59777035064861495"/>
        </c:manualLayout>
      </c:layout>
      <c:barChart>
        <c:barDir val="col"/>
        <c:grouping val="clustered"/>
        <c:ser>
          <c:idx val="0"/>
          <c:order val="0"/>
          <c:tx>
            <c:strRef>
              <c:f>'витамины+минералы'!$B$1</c:f>
              <c:strCache>
                <c:ptCount val="1"/>
                <c:pt idx="0">
                  <c:v>"Імуно плюс"</c:v>
                </c:pt>
              </c:strCache>
            </c:strRef>
          </c:tx>
          <c:cat>
            <c:strRef>
              <c:f>'витамины+минералы'!$A$2:$A$9</c:f>
              <c:strCache>
                <c:ptCount val="8"/>
                <c:pt idx="0">
                  <c:v>Натрій (Na)</c:v>
                </c:pt>
                <c:pt idx="1">
                  <c:v>Кальцій (Ca)</c:v>
                </c:pt>
                <c:pt idx="2">
                  <c:v>Магній (Mg)</c:v>
                </c:pt>
                <c:pt idx="3">
                  <c:v>Фосфор (P)</c:v>
                </c:pt>
                <c:pt idx="4">
                  <c:v>Залізо (Fe)</c:v>
                </c:pt>
                <c:pt idx="5">
                  <c:v>Марганец</c:v>
                </c:pt>
                <c:pt idx="6">
                  <c:v>Цинк </c:v>
                </c:pt>
                <c:pt idx="7">
                  <c:v>Мідь</c:v>
                </c:pt>
              </c:strCache>
            </c:strRef>
          </c:cat>
          <c:val>
            <c:numRef>
              <c:f>'витамины+минералы'!$B$2:$B$9</c:f>
              <c:numCache>
                <c:formatCode>General</c:formatCode>
                <c:ptCount val="8"/>
                <c:pt idx="0">
                  <c:v>21.364999999999988</c:v>
                </c:pt>
                <c:pt idx="1">
                  <c:v>28.594999999999999</c:v>
                </c:pt>
                <c:pt idx="2">
                  <c:v>9.25</c:v>
                </c:pt>
                <c:pt idx="3">
                  <c:v>38.410000000000004</c:v>
                </c:pt>
                <c:pt idx="4">
                  <c:v>2.3249999999999997</c:v>
                </c:pt>
                <c:pt idx="5">
                  <c:v>3.9000000000000014E-2</c:v>
                </c:pt>
                <c:pt idx="6">
                  <c:v>0.26200000000000001</c:v>
                </c:pt>
                <c:pt idx="7">
                  <c:v>3.2000000000000042E-2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FC-4E5E-B6A4-FD12F64FC615}"/>
            </c:ext>
          </c:extLst>
        </c:ser>
        <c:axId val="73957376"/>
        <c:axId val="73958912"/>
      </c:barChart>
      <c:catAx>
        <c:axId val="73957376"/>
        <c:scaling>
          <c:orientation val="minMax"/>
        </c:scaling>
        <c:axPos val="b"/>
        <c:numFmt formatCode="General" sourceLinked="0"/>
        <c:tickLblPos val="nextTo"/>
        <c:crossAx val="73958912"/>
        <c:crosses val="autoZero"/>
        <c:lblAlgn val="ctr"/>
        <c:lblOffset val="100"/>
      </c:catAx>
      <c:valAx>
        <c:axId val="73958912"/>
        <c:scaling>
          <c:orientation val="minMax"/>
          <c:max val="4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b="0" baseline="0"/>
                  <a:t>Вміст</a:t>
                </a:r>
                <a:r>
                  <a:rPr lang="ru-RU" baseline="0"/>
                  <a:t>, </a:t>
                </a:r>
                <a:r>
                  <a:rPr lang="ru-RU" b="0"/>
                  <a:t>мг</a:t>
                </a:r>
                <a:r>
                  <a:rPr lang="ru-RU"/>
                  <a:t>/</a:t>
                </a:r>
                <a:r>
                  <a:rPr lang="ru-RU" b="0"/>
                  <a:t>100г</a:t>
                </a:r>
              </a:p>
            </c:rich>
          </c:tx>
          <c:layout>
            <c:manualLayout>
              <c:xMode val="edge"/>
              <c:yMode val="edge"/>
              <c:x val="1.3951896053438214E-2"/>
              <c:y val="0.24836901236058781"/>
            </c:manualLayout>
          </c:layout>
        </c:title>
        <c:numFmt formatCode="General" sourceLinked="1"/>
        <c:tickLblPos val="nextTo"/>
        <c:crossAx val="73957376"/>
        <c:crosses val="autoZero"/>
        <c:crossBetween val="between"/>
      </c:valAx>
    </c:plotArea>
    <c:dispBlanksAs val="gap"/>
  </c:chart>
  <c:spPr>
    <a:ln>
      <a:noFill/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341930897507557"/>
          <c:y val="8.1459918694763364E-2"/>
          <c:w val="0.80031112582326225"/>
          <c:h val="0.47691001235901792"/>
        </c:manualLayout>
      </c:layout>
      <c:barChart>
        <c:barDir val="col"/>
        <c:grouping val="clustered"/>
        <c:ser>
          <c:idx val="0"/>
          <c:order val="0"/>
          <c:tx>
            <c:strRef>
              <c:f>аминокислоты!$A$2</c:f>
              <c:strCache>
                <c:ptCount val="1"/>
                <c:pt idx="0">
                  <c:v>"Імуно плюс"</c:v>
                </c:pt>
              </c:strCache>
            </c:strRef>
          </c:tx>
          <c:cat>
            <c:strRef>
              <c:f>аминокислоты!$B$1:$T$1</c:f>
              <c:strCache>
                <c:ptCount val="19"/>
                <c:pt idx="0">
                  <c:v>Аргіні</c:v>
                </c:pt>
                <c:pt idx="1">
                  <c:v>Валін</c:v>
                </c:pt>
                <c:pt idx="2">
                  <c:v>Гістідін</c:v>
                </c:pt>
                <c:pt idx="3">
                  <c:v>Ізолейцмн</c:v>
                </c:pt>
                <c:pt idx="4">
                  <c:v>Лейцин</c:v>
                </c:pt>
                <c:pt idx="5">
                  <c:v>Лізин</c:v>
                </c:pt>
                <c:pt idx="6">
                  <c:v>Метіонін</c:v>
                </c:pt>
                <c:pt idx="7">
                  <c:v>Треонін </c:v>
                </c:pt>
                <c:pt idx="8">
                  <c:v>Триптофан</c:v>
                </c:pt>
                <c:pt idx="9">
                  <c:v>Фенілаланін</c:v>
                </c:pt>
                <c:pt idx="10">
                  <c:v>Цистеїн</c:v>
                </c:pt>
                <c:pt idx="11">
                  <c:v>Тирозин</c:v>
                </c:pt>
                <c:pt idx="12">
                  <c:v>Аланін</c:v>
                </c:pt>
                <c:pt idx="13">
                  <c:v>Аспарагінова кислота</c:v>
                </c:pt>
                <c:pt idx="14">
                  <c:v>Гліцин</c:v>
                </c:pt>
                <c:pt idx="15">
                  <c:v>Глутамінова кислота</c:v>
                </c:pt>
                <c:pt idx="16">
                  <c:v>Пролін</c:v>
                </c:pt>
                <c:pt idx="17">
                  <c:v>Серін</c:v>
                </c:pt>
                <c:pt idx="18">
                  <c:v>Цистін </c:v>
                </c:pt>
              </c:strCache>
            </c:strRef>
          </c:cat>
          <c:val>
            <c:numRef>
              <c:f>аминокислоты!$B$2:$T$2</c:f>
              <c:numCache>
                <c:formatCode>0.0</c:formatCode>
                <c:ptCount val="19"/>
                <c:pt idx="0">
                  <c:v>19.744999999999987</c:v>
                </c:pt>
                <c:pt idx="1">
                  <c:v>24.407</c:v>
                </c:pt>
                <c:pt idx="2">
                  <c:v>11.868</c:v>
                </c:pt>
                <c:pt idx="3">
                  <c:v>23.159000000000031</c:v>
                </c:pt>
                <c:pt idx="4">
                  <c:v>34.823</c:v>
                </c:pt>
                <c:pt idx="5">
                  <c:v>32.489666666665755</c:v>
                </c:pt>
                <c:pt idx="6">
                  <c:v>10.343</c:v>
                </c:pt>
                <c:pt idx="7">
                  <c:v>2.3849999999999998</c:v>
                </c:pt>
                <c:pt idx="8">
                  <c:v>5.8260000000000005</c:v>
                </c:pt>
                <c:pt idx="9">
                  <c:v>70.487000000000023</c:v>
                </c:pt>
                <c:pt idx="10">
                  <c:v>0.75000000000000655</c:v>
                </c:pt>
                <c:pt idx="11">
                  <c:v>22.371000000000031</c:v>
                </c:pt>
                <c:pt idx="12">
                  <c:v>13.904</c:v>
                </c:pt>
                <c:pt idx="13">
                  <c:v>40.767000000000003</c:v>
                </c:pt>
                <c:pt idx="14">
                  <c:v>7.6289999999999845</c:v>
                </c:pt>
                <c:pt idx="15">
                  <c:v>64.184999999999988</c:v>
                </c:pt>
                <c:pt idx="16">
                  <c:v>39.343000000000004</c:v>
                </c:pt>
                <c:pt idx="17">
                  <c:v>23.649000000000004</c:v>
                </c:pt>
                <c:pt idx="18" formatCode="0.00">
                  <c:v>1.5074999999999834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45-4396-AA71-6AC38D87A35E}"/>
            </c:ext>
          </c:extLst>
        </c:ser>
        <c:axId val="73976064"/>
        <c:axId val="73981952"/>
      </c:barChart>
      <c:catAx>
        <c:axId val="73976064"/>
        <c:scaling>
          <c:orientation val="minMax"/>
        </c:scaling>
        <c:axPos val="b"/>
        <c:numFmt formatCode="General" sourceLinked="0"/>
        <c:tickLblPos val="nextTo"/>
        <c:txPr>
          <a:bodyPr rot="-2700000" vert="horz"/>
          <a:lstStyle/>
          <a:p>
            <a:pPr>
              <a:defRPr/>
            </a:pPr>
            <a:endParaRPr lang="ru-RU"/>
          </a:p>
        </c:txPr>
        <c:crossAx val="73981952"/>
        <c:crosses val="autoZero"/>
        <c:lblAlgn val="ctr"/>
        <c:lblOffset val="100"/>
      </c:catAx>
      <c:valAx>
        <c:axId val="739819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Вміст мг/100г</a:t>
                </a:r>
              </a:p>
            </c:rich>
          </c:tx>
          <c:layout>
            <c:manualLayout>
              <c:xMode val="edge"/>
              <c:yMode val="edge"/>
              <c:x val="1.5221650016008529E-3"/>
              <c:y val="0.13738758346223509"/>
            </c:manualLayout>
          </c:layout>
        </c:title>
        <c:numFmt formatCode="0.0" sourceLinked="1"/>
        <c:tickLblPos val="nextTo"/>
        <c:crossAx val="73976064"/>
        <c:crosses val="autoZero"/>
        <c:crossBetween val="between"/>
      </c:valAx>
    </c:plotArea>
    <c:dispBlanksAs val="gap"/>
  </c:chart>
  <c:spPr>
    <a:ln>
      <a:noFill/>
    </a:ln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74D4C-80DA-4970-B8DD-46D71D3195E0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103DB-22EF-47C4-A782-A593D640C91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3A3F1-9181-4A08-99A0-D4947031E0B9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4C803-C52F-4924-BAC1-3F2CFFB5129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F16D5-F0B9-4124-AAD5-5FF0EDBE69B9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36B7E-478C-49F9-8F58-5E15CE0B75D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5D224-CBEE-469D-BC9A-1B84F82E6DF5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E9D40-53C2-4869-83EF-0796D32EC67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61750-61CD-43E7-AF37-61CBCA3B03FA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AFB4F-1572-4A71-A170-307CC57918D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1BCC8-A9DB-47B1-A5A1-B7DBF139CCFB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0FBF1-FA50-496A-A95F-BA8EE5491D1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8AD1E-2DA5-48CD-996D-FF550B3AB24B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291F2-53F3-42D8-9037-A4B67B598EB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A23F7-4FB9-43AA-8744-AADC416AB831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74844-F5BC-4703-9DEF-010B607A6D0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9A421-9D2B-4C69-91FC-ECF85C50297E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BC60E-F53C-4414-A851-A8A9E1F10A3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385F-0506-4E77-9DB1-A1C416F98A50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E7FD4-6620-420D-A73B-BA6DD8F4CBE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23492-D788-4509-9388-351ADD6CE8FB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A0F1D-F09B-4147-BBEB-F308C2AC4E1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2000">
              <a:srgbClr val="D4DEFF"/>
            </a:gs>
            <a:gs pos="75000">
              <a:srgbClr val="92D050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6CF35D-15D6-4F0A-B411-77098FCB43F3}" type="datetimeFigureOut">
              <a:rPr lang="ru-RU"/>
              <a:pPr>
                <a:defRPr/>
              </a:pPr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96D069-1906-4688-9E1A-5BC0A66CBC3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3"/>
          <p:cNvSpPr>
            <a:spLocks noChangeArrowheads="1"/>
          </p:cNvSpPr>
          <p:nvPr/>
        </p:nvSpPr>
        <p:spPr bwMode="auto">
          <a:xfrm>
            <a:off x="1165225" y="279400"/>
            <a:ext cx="7993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uk-UA">
                <a:cs typeface="Times New Roman" pitchFamily="18" charset="0"/>
              </a:rPr>
              <a:t>ОДЕСЬКИЙ НАЦІОНАЛЬНИЙ ТЕХНОЛОГІЧНИЙ УНІВЕРСИТЕТ</a:t>
            </a:r>
            <a:endParaRPr lang="uk-UA"/>
          </a:p>
        </p:txBody>
      </p:sp>
      <p:sp>
        <p:nvSpPr>
          <p:cNvPr id="13314" name="Прямоугольник 5"/>
          <p:cNvSpPr>
            <a:spLocks noChangeArrowheads="1"/>
          </p:cNvSpPr>
          <p:nvPr/>
        </p:nvSpPr>
        <p:spPr bwMode="auto">
          <a:xfrm>
            <a:off x="611188" y="1828800"/>
            <a:ext cx="82454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738"/>
              </a:lnSpc>
              <a:spcBef>
                <a:spcPts val="900"/>
              </a:spcBef>
              <a:tabLst>
                <a:tab pos="5313363" algn="l"/>
              </a:tabLst>
            </a:pPr>
            <a:r>
              <a:rPr lang="uk-UA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Розробка функціональних напоїв для спортивного харчування збагачених функціональними інгредієнтами для розширення мережі ресторанів «Пивний сад» у с. Овідіополь Одеської обл.</a:t>
            </a:r>
            <a:endParaRPr lang="ru-RU" sz="2400" b="1"/>
          </a:p>
        </p:txBody>
      </p:sp>
      <p:sp>
        <p:nvSpPr>
          <p:cNvPr id="13315" name="Прямоугольник 6"/>
          <p:cNvSpPr>
            <a:spLocks noChangeArrowheads="1"/>
          </p:cNvSpPr>
          <p:nvPr/>
        </p:nvSpPr>
        <p:spPr bwMode="auto">
          <a:xfrm>
            <a:off x="4284663" y="54451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uk-UA">
                <a:cs typeface="Times New Roman" pitchFamily="18" charset="0"/>
              </a:rPr>
              <a:t>.</a:t>
            </a:r>
            <a:endParaRPr lang="uk-UA"/>
          </a:p>
        </p:txBody>
      </p:sp>
      <p:sp>
        <p:nvSpPr>
          <p:cNvPr id="13316" name="Прямоугольник 7"/>
          <p:cNvSpPr>
            <a:spLocks noChangeArrowheads="1"/>
          </p:cNvSpPr>
          <p:nvPr/>
        </p:nvSpPr>
        <p:spPr bwMode="auto">
          <a:xfrm>
            <a:off x="3059113" y="4581525"/>
            <a:ext cx="48895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uk-UA"/>
              <a:t>Викона</a:t>
            </a:r>
            <a:r>
              <a:rPr lang="ru-RU"/>
              <a:t>в</a:t>
            </a:r>
            <a:r>
              <a:rPr lang="uk-UA"/>
              <a:t> здобувач вищої освіти</a:t>
            </a:r>
          </a:p>
          <a:p>
            <a:pPr algn="r"/>
            <a:r>
              <a:rPr lang="uk-UA"/>
              <a:t>Гр. </a:t>
            </a:r>
            <a:r>
              <a:rPr lang="ru-RU"/>
              <a:t>ТХ-607</a:t>
            </a:r>
          </a:p>
          <a:p>
            <a:pPr algn="r"/>
            <a:r>
              <a:rPr lang="uk-UA"/>
              <a:t>Чабаненко Євген Олександрович</a:t>
            </a:r>
          </a:p>
          <a:p>
            <a:pPr algn="r"/>
            <a:r>
              <a:rPr lang="uk-UA"/>
              <a:t>Керівник: к.т.н,. доц. Дзюба Н.А.</a:t>
            </a:r>
          </a:p>
          <a:p>
            <a:pPr algn="r"/>
            <a:r>
              <a:rPr lang="uk-UA"/>
              <a:t>Консультант: к.е.н., доцент Кривоногова І.Г.</a:t>
            </a:r>
            <a:endParaRPr lang="ru-RU"/>
          </a:p>
        </p:txBody>
      </p:sp>
      <p:pic>
        <p:nvPicPr>
          <p:cNvPr id="13317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8" y="219075"/>
            <a:ext cx="16573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/>
              <a:t>Функціональні схеми страв</a:t>
            </a:r>
            <a:endParaRPr lang="x-none" dirty="0"/>
          </a:p>
        </p:txBody>
      </p:sp>
      <p:pic>
        <p:nvPicPr>
          <p:cNvPr id="22530" name="Рисунок 4"/>
          <p:cNvPicPr>
            <a:picLocks noChangeAspect="1"/>
          </p:cNvPicPr>
          <p:nvPr/>
        </p:nvPicPr>
        <p:blipFill>
          <a:blip r:embed="rId2"/>
          <a:srcRect l="18500" t="9399" r="16927" b="9399"/>
          <a:stretch>
            <a:fillRect/>
          </a:stretch>
        </p:blipFill>
        <p:spPr bwMode="auto">
          <a:xfrm>
            <a:off x="474663" y="925513"/>
            <a:ext cx="8386762" cy="593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557213" y="-107950"/>
            <a:ext cx="8229600" cy="1143000"/>
          </a:xfrm>
        </p:spPr>
        <p:txBody>
          <a:bodyPr/>
          <a:lstStyle/>
          <a:p>
            <a:r>
              <a:rPr lang="uk-UA" smtClean="0"/>
              <a:t>Функціональні схеми страв</a:t>
            </a:r>
            <a:endParaRPr lang="ru-RU" smtClean="0"/>
          </a:p>
        </p:txBody>
      </p:sp>
      <p:pic>
        <p:nvPicPr>
          <p:cNvPr id="23554" name="Рисунок 3"/>
          <p:cNvPicPr>
            <a:picLocks noChangeAspect="1"/>
          </p:cNvPicPr>
          <p:nvPr/>
        </p:nvPicPr>
        <p:blipFill>
          <a:blip r:embed="rId2"/>
          <a:srcRect l="18500" t="12201" r="16927" b="8000"/>
          <a:stretch>
            <a:fillRect/>
          </a:stretch>
        </p:blipFill>
        <p:spPr bwMode="auto">
          <a:xfrm>
            <a:off x="250825" y="842963"/>
            <a:ext cx="8642350" cy="600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4"/>
          <p:cNvSpPr txBox="1">
            <a:spLocks noChangeArrowheads="1"/>
          </p:cNvSpPr>
          <p:nvPr/>
        </p:nvSpPr>
        <p:spPr bwMode="auto">
          <a:xfrm>
            <a:off x="1116013" y="115888"/>
            <a:ext cx="75596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  <a:spcAft>
                <a:spcPts val="800"/>
              </a:spcAft>
            </a:pPr>
            <a:r>
              <a:rPr lang="uk-UA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Основні економічні показники роботи підприємства, що проектується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539750" y="806450"/>
          <a:ext cx="8135938" cy="4891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5406">
                  <a:extLst>
                    <a:ext uri="{9D8B030D-6E8A-4147-A177-3AD203B41FA5}"/>
                  </a:extLst>
                </a:gridCol>
                <a:gridCol w="3575170">
                  <a:extLst>
                    <a:ext uri="{9D8B030D-6E8A-4147-A177-3AD203B41FA5}"/>
                  </a:extLst>
                </a:gridCol>
                <a:gridCol w="2489864">
                  <a:extLst>
                    <a:ext uri="{9D8B030D-6E8A-4147-A177-3AD203B41FA5}"/>
                  </a:extLst>
                </a:gridCol>
                <a:gridCol w="1516464">
                  <a:extLst>
                    <a:ext uri="{9D8B030D-6E8A-4147-A177-3AD203B41FA5}"/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№ п/п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Показники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Одиниці вимірювання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Значення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Валовий товарообіг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83008,30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Чистий дохід від реалізації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69173,58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Витрати операційної діяльності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65009,65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Фінансові результати від звичайної діяльності до оподаткування 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4163,94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Чистий прибуток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3414,43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Рентабельність продажів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4,94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Поріг рентабельності в грошовому вираженні 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60020,05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Середній чек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грн.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141,89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Термін окупності капітальних вкладень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роки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2,29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7"/>
          <p:cNvSpPr>
            <a:spLocks noChangeArrowheads="1"/>
          </p:cNvSpPr>
          <p:nvPr/>
        </p:nvSpPr>
        <p:spPr bwMode="auto">
          <a:xfrm>
            <a:off x="1908175" y="2330450"/>
            <a:ext cx="5795963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pPr algn="ctr"/>
            <a:r>
              <a:rPr lang="ru-RU" sz="6000" b="1">
                <a:latin typeface="Monotype Corsiva" pitchFamily="66" charset="0"/>
              </a:rPr>
              <a:t>Дякую за увагу!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3238" y="476250"/>
            <a:ext cx="8137525" cy="54705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  <a:spcAft>
                <a:spcPts val="1000"/>
              </a:spcAft>
            </a:pPr>
            <a:r>
              <a:rPr lang="uk-UA" sz="1400" b="1">
                <a:latin typeface="Times New Roman" pitchFamily="18" charset="0"/>
                <a:cs typeface="Times New Roman" pitchFamily="18" charset="0"/>
              </a:rPr>
              <a:t>Метою роботи </a:t>
            </a:r>
            <a:r>
              <a:rPr lang="uk-UA" sz="1400">
                <a:latin typeface="Times New Roman" pitchFamily="18" charset="0"/>
                <a:cs typeface="Times New Roman" pitchFamily="18" charset="0"/>
              </a:rPr>
              <a:t>є розробка </a:t>
            </a:r>
            <a:r>
              <a:rPr lang="uk-UA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функціональних напоїв для спортивного харчування збагачених функціональними інгредієнтами з </a:t>
            </a:r>
            <a:r>
              <a:rPr lang="uk-UA" sz="1400">
                <a:latin typeface="Times New Roman" pitchFamily="18" charset="0"/>
                <a:cs typeface="Times New Roman" pitchFamily="18" charset="0"/>
              </a:rPr>
              <a:t>проектом кафе для розширення мережі </a:t>
            </a:r>
            <a:r>
              <a:rPr lang="uk-UA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ресторанів «Пивний сад» у м. Овідіополь Одеської обл</a:t>
            </a:r>
            <a:r>
              <a:rPr lang="uk-UA" sz="1400">
                <a:latin typeface="Times New Roman" pitchFamily="18" charset="0"/>
                <a:cs typeface="Times New Roman" pitchFamily="18" charset="0"/>
              </a:rPr>
              <a:t>., в якому буде надана перевага фітнес-меню.</a:t>
            </a:r>
          </a:p>
          <a:p>
            <a:pPr indent="449263" algn="just">
              <a:lnSpc>
                <a:spcPct val="150000"/>
              </a:lnSpc>
              <a:spcAft>
                <a:spcPts val="1000"/>
              </a:spcAft>
            </a:pPr>
            <a:endParaRPr lang="uk-UA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  <a:spcAft>
                <a:spcPts val="1000"/>
              </a:spcAft>
            </a:pPr>
            <a:r>
              <a:rPr lang="uk-UA" sz="1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Задачами дослідження є: </a:t>
            </a:r>
            <a:endParaRPr lang="ru-RU" sz="1600"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  <a:buFont typeface="Calibri" pitchFamily="34" charset="0"/>
              <a:buChar char="-"/>
            </a:pPr>
            <a:r>
              <a:rPr lang="uk-UA" sz="1600">
                <a:latin typeface="Times New Roman" pitchFamily="18" charset="0"/>
              </a:rPr>
              <a:t>проведення аналізу харчування вагітних та годуючих матерів;</a:t>
            </a:r>
            <a:endParaRPr lang="ru-RU" sz="1600">
              <a:latin typeface="Calibri" pitchFamily="34" charset="0"/>
            </a:endParaRPr>
          </a:p>
          <a:p>
            <a:pPr indent="449263" algn="just">
              <a:lnSpc>
                <a:spcPct val="150000"/>
              </a:lnSpc>
              <a:buFont typeface="Calibri" pitchFamily="34" charset="0"/>
              <a:buChar char="-"/>
            </a:pPr>
            <a:r>
              <a:rPr lang="uk-UA" sz="1600">
                <a:latin typeface="Times New Roman" pitchFamily="18" charset="0"/>
              </a:rPr>
              <a:t>проведення скринінгу рослинної сировини для виготовлення збивного крему;</a:t>
            </a:r>
          </a:p>
          <a:p>
            <a:pPr indent="449263" algn="just">
              <a:lnSpc>
                <a:spcPct val="150000"/>
              </a:lnSpc>
              <a:buFont typeface="Calibri" pitchFamily="34" charset="0"/>
              <a:buChar char="-"/>
            </a:pPr>
            <a:r>
              <a:rPr lang="uk-UA" sz="1600">
                <a:latin typeface="Times New Roman" pitchFamily="18" charset="0"/>
                <a:cs typeface="Times New Roman" pitchFamily="18" charset="0"/>
              </a:rPr>
              <a:t>розробка рецептури крему та визначення найкращої шляхом проведення органолептичного аналізу;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indent="449263" algn="just">
              <a:lnSpc>
                <a:spcPct val="150000"/>
              </a:lnSpc>
              <a:buFont typeface="Calibri" pitchFamily="34" charset="0"/>
              <a:buChar char="-"/>
            </a:pPr>
            <a:r>
              <a:rPr lang="uk-UA" sz="1600">
                <a:latin typeface="Times New Roman" pitchFamily="18" charset="0"/>
              </a:rPr>
              <a:t>визначення фізичних характеристик кремів та їх хімічного складу;</a:t>
            </a:r>
            <a:endParaRPr lang="ru-RU" sz="1600">
              <a:latin typeface="Calibri" pitchFamily="34" charset="0"/>
            </a:endParaRPr>
          </a:p>
          <a:p>
            <a:pPr indent="449263" algn="just">
              <a:lnSpc>
                <a:spcPct val="150000"/>
              </a:lnSpc>
              <a:buFont typeface="Calibri" pitchFamily="34" charset="0"/>
              <a:buChar char="-"/>
            </a:pPr>
            <a:r>
              <a:rPr lang="uk-UA" sz="1600">
                <a:latin typeface="Times New Roman" pitchFamily="18" charset="0"/>
              </a:rPr>
              <a:t>розробка технології крему;</a:t>
            </a:r>
            <a:endParaRPr lang="ru-RU" sz="1600">
              <a:latin typeface="Calibri" pitchFamily="34" charset="0"/>
            </a:endParaRPr>
          </a:p>
          <a:p>
            <a:pPr indent="449263" algn="just">
              <a:lnSpc>
                <a:spcPct val="150000"/>
              </a:lnSpc>
              <a:buFont typeface="Calibri" pitchFamily="34" charset="0"/>
              <a:buChar char="-"/>
            </a:pPr>
            <a:r>
              <a:rPr lang="uk-UA" sz="1600">
                <a:latin typeface="Times New Roman" pitchFamily="18" charset="0"/>
              </a:rPr>
              <a:t>визначення актуальності проекту кафе при пологовому будинку та створення проекту нового закладу ресторанного господарства.</a:t>
            </a:r>
            <a:endParaRPr lang="ru-RU" sz="1600">
              <a:latin typeface="Calibri" pitchFamily="34" charset="0"/>
            </a:endParaRPr>
          </a:p>
          <a:p>
            <a:pPr indent="449263" algn="just">
              <a:lnSpc>
                <a:spcPct val="150000"/>
              </a:lnSpc>
            </a:pPr>
            <a:endParaRPr lang="ru-RU" sz="14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6"/>
          <p:cNvSpPr txBox="1">
            <a:spLocks noChangeArrowheads="1"/>
          </p:cNvSpPr>
          <p:nvPr/>
        </p:nvSpPr>
        <p:spPr bwMode="auto">
          <a:xfrm>
            <a:off x="755650" y="150813"/>
            <a:ext cx="4572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  <a:spcAft>
                <a:spcPts val="1000"/>
              </a:spcAft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Таблиця 1 -Рецептура напою «Спортік»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79388" y="549275"/>
          <a:ext cx="8507412" cy="2921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36874">
                  <a:extLst>
                    <a:ext uri="{9D8B030D-6E8A-4147-A177-3AD203B41FA5}"/>
                  </a:extLst>
                </a:gridCol>
                <a:gridCol w="1204633">
                  <a:extLst>
                    <a:ext uri="{9D8B030D-6E8A-4147-A177-3AD203B41FA5}"/>
                  </a:extLst>
                </a:gridCol>
                <a:gridCol w="1196124">
                  <a:extLst>
                    <a:ext uri="{9D8B030D-6E8A-4147-A177-3AD203B41FA5}"/>
                  </a:extLst>
                </a:gridCol>
                <a:gridCol w="1211438">
                  <a:extLst>
                    <a:ext uri="{9D8B030D-6E8A-4147-A177-3AD203B41FA5}"/>
                  </a:extLst>
                </a:gridCol>
                <a:gridCol w="1245468">
                  <a:extLst>
                    <a:ext uri="{9D8B030D-6E8A-4147-A177-3AD203B41FA5}"/>
                  </a:extLst>
                </a:gridCol>
                <a:gridCol w="1112753">
                  <a:extLst>
                    <a:ext uri="{9D8B030D-6E8A-4147-A177-3AD203B41FA5}"/>
                  </a:extLst>
                </a:gridCol>
              </a:tblGrid>
              <a:tr h="280210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</a:rPr>
                        <a:t>Сировина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</a:rPr>
                        <a:t>Вміст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</a:rPr>
                        <a:t>компонентів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, г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61115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Рецептура 1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Рецептура 2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Рецептура 3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Рецептура 4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Рецептура 5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80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Мед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</a:rPr>
                        <a:t>липовий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80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Гідролізат сироваткового білку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80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Сік яблучний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80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Сироватка молочна 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80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Мякіть шиповника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80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Банан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80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Вихід готового напою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35" marR="67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9" name="Диаграмма 8">
            <a:extLst>
              <a:ext uri="{FF2B5EF4-FFF2-40B4-BE49-F238E27FC236}"/>
            </a:extLst>
          </p:cNvPr>
          <p:cNvGraphicFramePr/>
          <p:nvPr/>
        </p:nvGraphicFramePr>
        <p:xfrm>
          <a:off x="1259632" y="3435638"/>
          <a:ext cx="489654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432" name="TextBox 10"/>
          <p:cNvSpPr txBox="1">
            <a:spLocks noChangeArrowheads="1"/>
          </p:cNvSpPr>
          <p:nvPr/>
        </p:nvSpPr>
        <p:spPr bwMode="auto">
          <a:xfrm>
            <a:off x="971550" y="6243638"/>
            <a:ext cx="5670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Рис. 2. Сенсорний профіль напоїв методом флейвору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Диаграмма 15">
            <a:extLst>
              <a:ext uri="{FF2B5EF4-FFF2-40B4-BE49-F238E27FC236}"/>
            </a:extLst>
          </p:cNvPr>
          <p:cNvGraphicFramePr/>
          <p:nvPr/>
        </p:nvGraphicFramePr>
        <p:xfrm>
          <a:off x="107505" y="248877"/>
          <a:ext cx="4896544" cy="2820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6" name="TextBox 16"/>
          <p:cNvSpPr txBox="1">
            <a:spLocks noChangeArrowheads="1"/>
          </p:cNvSpPr>
          <p:nvPr/>
        </p:nvSpPr>
        <p:spPr bwMode="auto">
          <a:xfrm>
            <a:off x="5003800" y="115888"/>
            <a:ext cx="39243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uk-UA" sz="1300">
                <a:latin typeface="Times New Roman" pitchFamily="18" charset="0"/>
                <a:cs typeface="Times New Roman" pitchFamily="18" charset="0"/>
              </a:rPr>
              <a:t>Введення м'якоті шипшини і бананового пюре сприяє збагаченню напою харчовими волокнами (0,9 г / 100 г). Вміст жирів і вуглеводів становить 0,2 і 12,02 г / 100г відповідно. У вітамінному складі переважає вітамін-антиоксидант С у кількості 3,4 мг / 100г готової суміші. Введення бананового пюре сприяє збагаченню напою як харчовими волокнами (0,5 г / 100г) так і калієм (236 мг / 100г), що покриває добову потребу на 1,15% і 9,44% відповідно. Також багатий вітаміном-антиоксидантом (вітамін С), харчовими волокнами. За рахунок використання сироватки в якості основи, напій можна позиціонувати як низькокалорійний.</a:t>
            </a:r>
            <a:endParaRPr lang="ru-RU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87" name="TextBox 17"/>
          <p:cNvSpPr txBox="1">
            <a:spLocks noChangeArrowheads="1"/>
          </p:cNvSpPr>
          <p:nvPr/>
        </p:nvSpPr>
        <p:spPr bwMode="auto">
          <a:xfrm>
            <a:off x="322263" y="2989263"/>
            <a:ext cx="43211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Рис. 2 – Профіль вітамінного складу розробленого напою (мг/100г)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19" name="Диаграмма 18">
            <a:extLst>
              <a:ext uri="{FF2B5EF4-FFF2-40B4-BE49-F238E27FC236}"/>
            </a:extLst>
          </p:cNvPr>
          <p:cNvGraphicFramePr/>
          <p:nvPr/>
        </p:nvGraphicFramePr>
        <p:xfrm>
          <a:off x="216023" y="3989659"/>
          <a:ext cx="5810250" cy="282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389" name="TextBox 19"/>
          <p:cNvSpPr txBox="1">
            <a:spLocks noChangeArrowheads="1"/>
          </p:cNvSpPr>
          <p:nvPr/>
        </p:nvSpPr>
        <p:spPr bwMode="auto">
          <a:xfrm>
            <a:off x="5651500" y="5108575"/>
            <a:ext cx="3367088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Рис. 3 – Профіль мінерального складу розробленого напою (мг/100г)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/>
            </a:extLst>
          </p:cNvPr>
          <p:cNvGraphicFramePr/>
          <p:nvPr/>
        </p:nvGraphicFramePr>
        <p:xfrm>
          <a:off x="611560" y="548680"/>
          <a:ext cx="813690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0" name="TextBox 7"/>
          <p:cNvSpPr txBox="1">
            <a:spLocks noChangeArrowheads="1"/>
          </p:cNvSpPr>
          <p:nvPr/>
        </p:nvSpPr>
        <p:spPr bwMode="auto">
          <a:xfrm>
            <a:off x="1871663" y="5445125"/>
            <a:ext cx="54006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Рис. 4  –  </a:t>
            </a:r>
            <a:r>
              <a:rPr lang="uk-UA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Амінокислотний склад білків напою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4"/>
          <p:cNvSpPr txBox="1">
            <a:spLocks noChangeArrowheads="1"/>
          </p:cNvSpPr>
          <p:nvPr/>
        </p:nvSpPr>
        <p:spPr bwMode="auto">
          <a:xfrm>
            <a:off x="1331913" y="260350"/>
            <a:ext cx="698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Times New Roman" pitchFamily="18" charset="0"/>
                <a:cs typeface="Times New Roman" pitchFamily="18" charset="0"/>
              </a:rPr>
              <a:t>Таблица  2 – Конкурентоздатність розроблених  напоїв</a:t>
            </a:r>
            <a:endParaRPr lang="ru-RU">
              <a:latin typeface="Calibri" pitchFamily="34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15900" y="604838"/>
          <a:ext cx="8712200" cy="65960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4333">
                  <a:extLst>
                    <a:ext uri="{9D8B030D-6E8A-4147-A177-3AD203B41FA5}"/>
                  </a:extLst>
                </a:gridCol>
                <a:gridCol w="1010704">
                  <a:extLst>
                    <a:ext uri="{9D8B030D-6E8A-4147-A177-3AD203B41FA5}"/>
                  </a:extLst>
                </a:gridCol>
                <a:gridCol w="1035101">
                  <a:extLst>
                    <a:ext uri="{9D8B030D-6E8A-4147-A177-3AD203B41FA5}"/>
                  </a:extLst>
                </a:gridCol>
                <a:gridCol w="1035101">
                  <a:extLst>
                    <a:ext uri="{9D8B030D-6E8A-4147-A177-3AD203B41FA5}"/>
                  </a:extLst>
                </a:gridCol>
                <a:gridCol w="953573">
                  <a:extLst>
                    <a:ext uri="{9D8B030D-6E8A-4147-A177-3AD203B41FA5}"/>
                  </a:extLst>
                </a:gridCol>
                <a:gridCol w="1404157">
                  <a:extLst>
                    <a:ext uri="{9D8B030D-6E8A-4147-A177-3AD203B41FA5}"/>
                  </a:extLst>
                </a:gridCol>
              </a:tblGrid>
              <a:tr h="576929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Назва показників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К</a:t>
                      </a:r>
                      <a:r>
                        <a:rPr lang="uk-UA" sz="1000" baseline="-25000" dirty="0" err="1">
                          <a:solidFill>
                            <a:schemeClr val="tx1"/>
                          </a:solidFill>
                          <a:effectLst/>
                        </a:rPr>
                        <a:t>весом</a:t>
                      </a:r>
                      <a:r>
                        <a:rPr lang="uk-UA" sz="1000" baseline="-250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Рівень якості, бали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Оцінка зразка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428735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«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Спортік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»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Органолептичні показники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Зовнішній вигляд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Колір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Смак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Аромат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Консистенція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Однорідність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Стійкість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Фізико-хімічні показники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Масова доля вуглеводів, %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805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Масова доля сухих речовин, г/100г продукту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Масова доля білку,  г/100 г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Показники харчової цінності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799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Масова доля харчових волокон, г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Енергетична цінність, ккал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Профілактичні властивості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Показники інноваційної діяльності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Новизна рецептури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Показники маркетингових досліджень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Реклама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Аналіз ринку, попит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805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Комплексний показник конкурентоздатності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389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Ціна за 100 г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6,2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323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Конкурентоздатність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x-none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62,7</a:t>
                      </a:r>
                      <a:endParaRPr lang="x-none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56" marR="3175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7"/>
          <p:cNvSpPr txBox="1">
            <a:spLocks noChangeArrowheads="1"/>
          </p:cNvSpPr>
          <p:nvPr/>
        </p:nvSpPr>
        <p:spPr bwMode="auto">
          <a:xfrm>
            <a:off x="611188" y="333375"/>
            <a:ext cx="78041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Кафе розташоване в окремій будівлі в центрі м. Овідіополь, загальна місткість якого становить 40 посадочних місць та відводимо на весняно-літній період 25 місць на літню терессу. Наявність відкритої тересси значно впливає на прибутковість. За рахунок прибудови тераси кафе отримує в гарну погоду додаткові 15-20% відвідувачів.</a:t>
            </a:r>
            <a:endParaRPr lang="ru-RU">
              <a:latin typeface="Calibri" pitchFamily="34" charset="0"/>
            </a:endParaRPr>
          </a:p>
        </p:txBody>
      </p:sp>
      <p:pic>
        <p:nvPicPr>
          <p:cNvPr id="19458" name="Рисунок 2"/>
          <p:cNvPicPr>
            <a:picLocks noChangeAspect="1"/>
          </p:cNvPicPr>
          <p:nvPr/>
        </p:nvPicPr>
        <p:blipFill>
          <a:blip r:embed="rId2"/>
          <a:srcRect l="27164" t="20601" r="9837" b="13600"/>
          <a:stretch>
            <a:fillRect/>
          </a:stretch>
        </p:blipFill>
        <p:spPr bwMode="auto">
          <a:xfrm>
            <a:off x="1476375" y="2132013"/>
            <a:ext cx="57594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smtClean="0"/>
              <a:t>ГЕНЕРАЛЬНИЙ ПЛАН</a:t>
            </a:r>
            <a:endParaRPr lang="ru-RU" smtClean="0"/>
          </a:p>
        </p:txBody>
      </p:sp>
      <p:pic>
        <p:nvPicPr>
          <p:cNvPr id="20482" name="Рисунок 4"/>
          <p:cNvPicPr>
            <a:picLocks noChangeAspect="1"/>
          </p:cNvPicPr>
          <p:nvPr/>
        </p:nvPicPr>
        <p:blipFill>
          <a:blip r:embed="rId2"/>
          <a:srcRect l="19289" t="10895" r="16925" b="6599"/>
          <a:stretch>
            <a:fillRect/>
          </a:stretch>
        </p:blipFill>
        <p:spPr bwMode="auto">
          <a:xfrm>
            <a:off x="107950" y="1050925"/>
            <a:ext cx="7993063" cy="581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/>
              <a:t>План кафе</a:t>
            </a:r>
            <a:endParaRPr lang="x-none" dirty="0"/>
          </a:p>
        </p:txBody>
      </p:sp>
      <p:pic>
        <p:nvPicPr>
          <p:cNvPr id="21506" name="Рисунок 4"/>
          <p:cNvPicPr>
            <a:picLocks noChangeAspect="1"/>
          </p:cNvPicPr>
          <p:nvPr/>
        </p:nvPicPr>
        <p:blipFill>
          <a:blip r:embed="rId2"/>
          <a:srcRect l="18500" t="10800" r="17712" b="13602"/>
          <a:stretch>
            <a:fillRect/>
          </a:stretch>
        </p:blipFill>
        <p:spPr bwMode="auto">
          <a:xfrm>
            <a:off x="71438" y="809625"/>
            <a:ext cx="907256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608</Words>
  <Application>Microsoft Office PowerPoint</Application>
  <PresentationFormat>Екран (4:3)</PresentationFormat>
  <Paragraphs>248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Arial</vt:lpstr>
      <vt:lpstr>Times New Roman</vt:lpstr>
      <vt:lpstr>MS Mincho</vt:lpstr>
      <vt:lpstr>Monotype Corsiva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ГЕНЕРАЛЬНИЙ ПЛАН</vt:lpstr>
      <vt:lpstr>План кафе</vt:lpstr>
      <vt:lpstr>Функціональні схеми страв</vt:lpstr>
      <vt:lpstr>Функціональні схеми страв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Надюшка</dc:creator>
  <cp:lastModifiedBy>work</cp:lastModifiedBy>
  <cp:revision>87</cp:revision>
  <cp:lastPrinted>2019-12-15T14:03:33Z</cp:lastPrinted>
  <dcterms:created xsi:type="dcterms:W3CDTF">2019-12-13T02:41:45Z</dcterms:created>
  <dcterms:modified xsi:type="dcterms:W3CDTF">2024-12-11T07:30:21Z</dcterms:modified>
</cp:coreProperties>
</file>