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5" r:id="rId4"/>
    <p:sldId id="268" r:id="rId5"/>
    <p:sldId id="274" r:id="rId6"/>
    <p:sldId id="277" r:id="rId7"/>
    <p:sldId id="276" r:id="rId8"/>
    <p:sldId id="257" r:id="rId9"/>
    <p:sldId id="265" r:id="rId10"/>
    <p:sldId id="260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FBC3E-C781-47BF-A338-50353A24284B}" type="datetimeFigureOut">
              <a:rPr lang="ru-RU"/>
              <a:pPr>
                <a:defRPr/>
              </a:pPr>
              <a:t>26.12.2024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3CCA1-CAEE-431E-BD41-17E6B9FB581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60D9E-A15F-4813-8DA5-3FDCCDAF20F1}" type="datetimeFigureOut">
              <a:rPr lang="ru-RU"/>
              <a:pPr>
                <a:defRPr/>
              </a:pPr>
              <a:t>26.12.2024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70DB4-8825-4E07-8800-13A596E4D87A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144F65-F984-419F-B8C0-DEA46CAD9378}" type="datetimeFigureOut">
              <a:rPr lang="ru-RU"/>
              <a:pPr>
                <a:defRPr/>
              </a:pPr>
              <a:t>26.12.2024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60AD48-8154-4F5A-B421-E467472EBB1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D7E34-14A3-4313-B1A4-916490AEDE37}" type="datetimeFigureOut">
              <a:rPr lang="ru-RU"/>
              <a:pPr>
                <a:defRPr/>
              </a:pPr>
              <a:t>26.12.2024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9633A-F612-4BBC-85BD-3CFA3678E8F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1064F-3A27-4EF1-9D60-01267290BED5}" type="datetimeFigureOut">
              <a:rPr lang="ru-RU"/>
              <a:pPr>
                <a:defRPr/>
              </a:pPr>
              <a:t>26.12.2024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7A16B-56E9-45E5-AF06-EE2CF7695CD9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B124D-3C02-4C36-9178-9E2922672B9E}" type="datetimeFigureOut">
              <a:rPr lang="ru-RU"/>
              <a:pPr>
                <a:defRPr/>
              </a:pPr>
              <a:t>26.12.2024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CCAFA-F6ED-4589-B454-AEDD35A34D45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0C8CA8-A524-4061-AC36-7F0B3DF030EA}" type="datetimeFigureOut">
              <a:rPr lang="ru-RU"/>
              <a:pPr>
                <a:defRPr/>
              </a:pPr>
              <a:t>26.12.2024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2F12D-50C5-4061-9416-779CF31B6B35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B477F-83E8-4C93-83DD-77164D7E8B1E}" type="datetimeFigureOut">
              <a:rPr lang="ru-RU"/>
              <a:pPr>
                <a:defRPr/>
              </a:pPr>
              <a:t>26.12.2024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43EA6-E116-4FC7-A41F-BDA368898EA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07226-72A8-4778-989A-ED092EFE25A6}" type="datetimeFigureOut">
              <a:rPr lang="ru-RU"/>
              <a:pPr>
                <a:defRPr/>
              </a:pPr>
              <a:t>26.12.2024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82966-F44A-4042-91BC-B97DCE100DA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A092E-EABA-438A-8EFC-526E4BE121C8}" type="datetimeFigureOut">
              <a:rPr lang="ru-RU"/>
              <a:pPr>
                <a:defRPr/>
              </a:pPr>
              <a:t>26.12.2024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CE278-4949-4718-9116-8C2F6D088FB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9421CA-C44A-49D7-BC00-5E4EC0D846CB}" type="datetimeFigureOut">
              <a:rPr lang="ru-RU"/>
              <a:pPr>
                <a:defRPr/>
              </a:pPr>
              <a:t>26.12.2024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3CC0B-ACC6-4443-B5A4-1A1FCE6CB2A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B5BE91B-9C6E-4B53-B5F3-5EB48F490A5C}" type="datetimeFigureOut">
              <a:rPr lang="ru-RU"/>
              <a:pPr>
                <a:defRPr/>
              </a:pPr>
              <a:t>26.12.2024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F6DAA8B-AC93-4FFA-A44C-19DC2819FD8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288" y="188913"/>
            <a:ext cx="8062912" cy="60483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Міністерство освіти і науки України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Одеський національний технологічний університет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800" u="sng" dirty="0" smtClean="0">
                <a:latin typeface="Times New Roman" pitchFamily="18" charset="0"/>
                <a:cs typeface="Times New Roman" pitchFamily="18" charset="0"/>
              </a:rPr>
              <a:t>Навчально-науковий інститут харчових технологій ім. М.О. </a:t>
            </a:r>
            <a:r>
              <a:rPr lang="uk-UA" sz="1800" u="sng" dirty="0" err="1" smtClean="0">
                <a:latin typeface="Times New Roman" pitchFamily="18" charset="0"/>
                <a:cs typeface="Times New Roman" pitchFamily="18" charset="0"/>
              </a:rPr>
              <a:t>Грішина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800" u="sng" dirty="0" smtClean="0">
                <a:latin typeface="Times New Roman" pitchFamily="18" charset="0"/>
                <a:cs typeface="Times New Roman" pitchFamily="18" charset="0"/>
              </a:rPr>
              <a:t>Кафедра технології ресторанного і оздоровчого харчування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Ступінь вищої освіти </a:t>
            </a:r>
            <a:r>
              <a:rPr lang="uk-UA" sz="1800" u="sng" dirty="0" smtClean="0">
                <a:latin typeface="Times New Roman" pitchFamily="18" charset="0"/>
                <a:cs typeface="Times New Roman" pitchFamily="18" charset="0"/>
              </a:rPr>
              <a:t>Магістр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Спеціальність </a:t>
            </a:r>
            <a:r>
              <a:rPr lang="uk-UA" sz="1800" u="sng" dirty="0" smtClean="0">
                <a:latin typeface="Times New Roman" pitchFamily="18" charset="0"/>
                <a:cs typeface="Times New Roman" pitchFamily="18" charset="0"/>
              </a:rPr>
              <a:t>181 «Харчові технології»</a:t>
            </a:r>
            <a:br>
              <a:rPr lang="uk-UA" sz="18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Освітня програма </a:t>
            </a:r>
            <a:r>
              <a:rPr lang="uk-UA" sz="1800" u="sng" dirty="0" smtClean="0">
                <a:latin typeface="Times New Roman" pitchFamily="18" charset="0"/>
                <a:cs typeface="Times New Roman" pitchFamily="18" charset="0"/>
              </a:rPr>
              <a:t>«Інноваційні технології ресторанного бізнесу та здорового харчування»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КВАЛІФІКАЦІЙНА РОБОТА МАГІСТРА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на тему</a:t>
            </a:r>
            <a:r>
              <a:rPr lang="uk-UA" sz="1800" b="1" u="sng" dirty="0" smtClean="0">
                <a:latin typeface="Times New Roman" pitchFamily="18" charset="0"/>
                <a:cs typeface="Times New Roman" pitchFamily="18" charset="0"/>
              </a:rPr>
              <a:t>: «</a:t>
            </a:r>
            <a:r>
              <a:rPr lang="uk-UA" sz="1800" b="1" u="sng" dirty="0" err="1" smtClean="0">
                <a:latin typeface="Times New Roman" pitchFamily="18" charset="0"/>
                <a:cs typeface="Times New Roman" pitchFamily="18" charset="0"/>
              </a:rPr>
              <a:t>Проєкт</a:t>
            </a:r>
            <a:r>
              <a:rPr lang="uk-UA" sz="1800" b="1" u="sng" dirty="0" smtClean="0">
                <a:latin typeface="Times New Roman" pitchFamily="18" charset="0"/>
                <a:cs typeface="Times New Roman" pitchFamily="18" charset="0"/>
              </a:rPr>
              <a:t> розвитку мережі ресторанів «</a:t>
            </a:r>
            <a:r>
              <a:rPr lang="uk-UA" sz="1800" b="1" u="sng" dirty="0" err="1" smtClean="0">
                <a:latin typeface="Times New Roman" pitchFamily="18" charset="0"/>
                <a:cs typeface="Times New Roman" pitchFamily="18" charset="0"/>
              </a:rPr>
              <a:t>Хінкальня</a:t>
            </a:r>
            <a:r>
              <a:rPr lang="uk-UA" sz="1800" b="1" u="sng" dirty="0" smtClean="0">
                <a:latin typeface="Times New Roman" pitchFamily="18" charset="0"/>
                <a:cs typeface="Times New Roman" pitchFamily="18" charset="0"/>
              </a:rPr>
              <a:t>» з організацією кафе української кухні у м. </a:t>
            </a:r>
            <a:r>
              <a:rPr lang="uk-UA" sz="1800" b="1" u="sng" dirty="0" err="1" smtClean="0">
                <a:latin typeface="Times New Roman" pitchFamily="18" charset="0"/>
                <a:cs typeface="Times New Roman" pitchFamily="18" charset="0"/>
              </a:rPr>
              <a:t>Чорноморськ</a:t>
            </a:r>
            <a:r>
              <a:rPr lang="uk-UA" sz="1800" b="1" u="sng" dirty="0" smtClean="0">
                <a:latin typeface="Times New Roman" pitchFamily="18" charset="0"/>
                <a:cs typeface="Times New Roman" pitchFamily="18" charset="0"/>
              </a:rPr>
              <a:t> Одеської обл. та впровадженням у меню страв оздоровчого напрямку</a:t>
            </a:r>
            <a:r>
              <a:rPr lang="uk-UA" sz="1800" u="sng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Здобувачки: </a:t>
            </a:r>
            <a:r>
              <a:rPr lang="ru-RU" sz="1600" u="sng" dirty="0" err="1" smtClean="0">
                <a:latin typeface="Times New Roman" pitchFamily="18" charset="0"/>
                <a:cs typeface="Times New Roman" pitchFamily="18" charset="0"/>
              </a:rPr>
              <a:t>Поліщук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 Олег </a:t>
            </a:r>
            <a:r>
              <a:rPr lang="ru-RU" sz="1600" u="sng" dirty="0" err="1" smtClean="0">
                <a:latin typeface="Times New Roman" pitchFamily="18" charset="0"/>
                <a:cs typeface="Times New Roman" pitchFamily="18" charset="0"/>
              </a:rPr>
              <a:t>Валерійович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Керівник </a:t>
            </a:r>
            <a:r>
              <a:rPr lang="uk-UA" sz="1800" u="sng" dirty="0" err="1" smtClean="0">
                <a:latin typeface="Times New Roman" pitchFamily="18" charset="0"/>
                <a:cs typeface="Times New Roman" pitchFamily="18" charset="0"/>
              </a:rPr>
              <a:t>к.т.н</a:t>
            </a:r>
            <a:r>
              <a:rPr lang="uk-UA" sz="1800" u="sng" dirty="0" smtClean="0">
                <a:latin typeface="Times New Roman" pitchFamily="18" charset="0"/>
                <a:cs typeface="Times New Roman" pitchFamily="18" charset="0"/>
              </a:rPr>
              <a:t>., доц. Бурдо А.К.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450" y="5445125"/>
            <a:ext cx="7056438" cy="1052513"/>
          </a:xfrm>
        </p:spPr>
        <p:txBody>
          <a:bodyPr rtlCol="0">
            <a:normAutofit fontScale="6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uk-UA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uk-UA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uk-UA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2024 р.</a:t>
            </a:r>
            <a:endParaRPr lang="ru-RU" sz="2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5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9838" y="2420938"/>
            <a:ext cx="165735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>
                <a:latin typeface="Times New Roman" pitchFamily="18" charset="0"/>
                <a:cs typeface="Times New Roman" pitchFamily="18" charset="0"/>
              </a:rPr>
              <a:t>Функціональні схеми</a:t>
            </a: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0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2531" name="Рисунок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357313"/>
            <a:ext cx="8424862" cy="509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r>
              <a:rPr lang="uk-UA" smtClean="0">
                <a:latin typeface="Times New Roman" pitchFamily="18" charset="0"/>
                <a:cs typeface="Times New Roman" pitchFamily="18" charset="0"/>
              </a:rPr>
              <a:t>Функціональні схеми</a:t>
            </a: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4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3555" name="Рисунок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376363"/>
            <a:ext cx="8569325" cy="514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Економічні показники</a:t>
            </a:r>
            <a:endParaRPr lang="ru-RU" smtClean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23850" y="1268413"/>
          <a:ext cx="8351838" cy="4578350"/>
        </p:xfrm>
        <a:graphic>
          <a:graphicData uri="http://schemas.openxmlformats.org/drawingml/2006/table">
            <a:tbl>
              <a:tblPr/>
              <a:tblGrid>
                <a:gridCol w="648072"/>
                <a:gridCol w="3530107"/>
                <a:gridCol w="2594534"/>
                <a:gridCol w="1580214"/>
              </a:tblGrid>
              <a:tr h="648079">
                <a:tc>
                  <a:txBody>
                    <a:bodyPr/>
                    <a:lstStyle/>
                    <a:p>
                      <a:pPr marL="148590" indent="285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№ п/</a:t>
                      </a:r>
                      <a:r>
                        <a:rPr lang="uk-UA" sz="1800" dirty="0" err="1" smtClean="0"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п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8590" indent="285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Показники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8590" indent="285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Одиниці вимірювання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8590" indent="285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Значення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976">
                <a:tc>
                  <a:txBody>
                    <a:bodyPr/>
                    <a:lstStyle/>
                    <a:p>
                      <a:pPr marL="148590" indent="2857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1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8590" indent="2857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Валовий товарообіг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8590" indent="2857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тис. грн.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8590" indent="2857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63340,97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976">
                <a:tc>
                  <a:txBody>
                    <a:bodyPr/>
                    <a:lstStyle/>
                    <a:p>
                      <a:pPr marL="148590" indent="2857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2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8590" indent="2857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Чистий дохід від реалізації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8590" indent="2857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тис. грн.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8590" indent="2857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52784,14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976">
                <a:tc>
                  <a:txBody>
                    <a:bodyPr/>
                    <a:lstStyle/>
                    <a:p>
                      <a:pPr marL="148590" indent="2857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3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8590" indent="2857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Витрати операційної діяльності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8590" indent="2857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тис. грн.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8590" indent="2857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45857,96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950">
                <a:tc>
                  <a:txBody>
                    <a:bodyPr/>
                    <a:lstStyle/>
                    <a:p>
                      <a:pPr marL="148590" indent="2857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4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8590" indent="2857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Фінансові результати від звичайної діяльності до оподаткування 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8590" indent="2857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тис. грн.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8590" indent="2857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6926,18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976">
                <a:tc>
                  <a:txBody>
                    <a:bodyPr/>
                    <a:lstStyle/>
                    <a:p>
                      <a:pPr marL="148590" indent="2857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5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8590" indent="2857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Чистий прибуток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8590" indent="2857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тис. грн.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8590" indent="2857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5679,47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976">
                <a:tc>
                  <a:txBody>
                    <a:bodyPr/>
                    <a:lstStyle/>
                    <a:p>
                      <a:pPr marL="148590" indent="2857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6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8590" indent="2857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Рентабельність продажів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8590" indent="2857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%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8590" indent="2857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10,76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950">
                <a:tc>
                  <a:txBody>
                    <a:bodyPr/>
                    <a:lstStyle/>
                    <a:p>
                      <a:pPr marL="148590" indent="2857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7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8590" indent="2857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Поріг рентабельності в грошовому вираженні 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8590" indent="2857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тис. грн.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8590" indent="2857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38194,94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976">
                <a:tc>
                  <a:txBody>
                    <a:bodyPr/>
                    <a:lstStyle/>
                    <a:p>
                      <a:pPr marL="148590" indent="2857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8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8590" indent="2857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Середній чек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8590" indent="2857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грн.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8590" indent="2857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95,97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950">
                <a:tc>
                  <a:txBody>
                    <a:bodyPr/>
                    <a:lstStyle/>
                    <a:p>
                      <a:pPr marL="148590" indent="2857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9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8590" indent="2857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Термін окупності капітальних вкладень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8590" indent="2857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роки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8590" indent="2857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1,98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3908425" cy="1325563"/>
          </a:xfrm>
        </p:spPr>
        <p:txBody>
          <a:bodyPr/>
          <a:lstStyle/>
          <a:p>
            <a:r>
              <a:rPr lang="uk-UA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ХІНКАЛЬНЯ</a:t>
            </a:r>
            <a:endParaRPr lang="ru-RU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388" y="1825625"/>
            <a:ext cx="4230687" cy="4351338"/>
          </a:xfrm>
        </p:spPr>
        <p:txBody>
          <a:bodyPr rtlCol="0">
            <a:normAutofit fontScale="92500" lnSpcReduction="20000"/>
          </a:bodyPr>
          <a:lstStyle/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Хінкальня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™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всеукраїнська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мережа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гостинних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ресторанів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лаконічним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меню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хітів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грузинської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кухні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головною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стравою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хінкалі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приправлені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спеціями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соковиті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м'ясні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мішечки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тугого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тіста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Хінкалі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хачапурі, перші та другі страви,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страви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на мангалі, гарячі та холодні закуски, десерти, напої.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/>
          </a:p>
        </p:txBody>
      </p:sp>
      <p:pic>
        <p:nvPicPr>
          <p:cNvPr id="14340" name="Рисунок 4"/>
          <p:cNvPicPr>
            <a:picLocks noChangeAspect="1" noChangeArrowheads="1"/>
          </p:cNvPicPr>
          <p:nvPr/>
        </p:nvPicPr>
        <p:blipFill>
          <a:blip r:embed="rId2"/>
          <a:srcRect t="8960" r="10875" b="5780"/>
          <a:stretch>
            <a:fillRect/>
          </a:stretch>
        </p:blipFill>
        <p:spPr bwMode="auto">
          <a:xfrm>
            <a:off x="4557713" y="0"/>
            <a:ext cx="4435475" cy="368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6" descr="Соковиті хінкалі з яловичиною за рецептом Євгена Клопотен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716338"/>
            <a:ext cx="4572000" cy="314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3770313" cy="1325563"/>
          </a:xfrm>
        </p:spPr>
        <p:txBody>
          <a:bodyPr/>
          <a:lstStyle/>
          <a:p>
            <a:r>
              <a:rPr lang="uk-UA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ХІНКАЛЬНА</a:t>
            </a:r>
            <a:endParaRPr lang="ru-RU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2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5363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5364" name="Рисунок 5"/>
          <p:cNvPicPr>
            <a:picLocks noChangeAspect="1" noChangeArrowheads="1"/>
          </p:cNvPicPr>
          <p:nvPr/>
        </p:nvPicPr>
        <p:blipFill>
          <a:blip r:embed="rId2"/>
          <a:srcRect l="37833" t="15607" r="3032" b="12428"/>
          <a:stretch>
            <a:fillRect/>
          </a:stretch>
        </p:blipFill>
        <p:spPr bwMode="auto">
          <a:xfrm>
            <a:off x="5264150" y="3235325"/>
            <a:ext cx="3879850" cy="362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Рисунок 6"/>
          <p:cNvPicPr>
            <a:picLocks noChangeAspect="1" noChangeArrowheads="1"/>
          </p:cNvPicPr>
          <p:nvPr/>
        </p:nvPicPr>
        <p:blipFill>
          <a:blip r:embed="rId3"/>
          <a:srcRect l="37184" t="24567" r="2739" b="9818"/>
          <a:stretch>
            <a:fillRect/>
          </a:stretch>
        </p:blipFill>
        <p:spPr bwMode="auto">
          <a:xfrm>
            <a:off x="5191125" y="0"/>
            <a:ext cx="3952875" cy="343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2" descr="D:\АКАДЕМИЯ\практика\2024-25 грудень ТХ-12\Фото р-н Хінкальня\изображение_viber_2024-12-06_17-33-50-494.jpg"/>
          <p:cNvPicPr>
            <a:picLocks noChangeAspect="1" noChangeArrowheads="1"/>
          </p:cNvPicPr>
          <p:nvPr/>
        </p:nvPicPr>
        <p:blipFill>
          <a:blip r:embed="rId4"/>
          <a:srcRect l="5534" t="21387" r="7547" b="17534"/>
          <a:stretch>
            <a:fillRect/>
          </a:stretch>
        </p:blipFill>
        <p:spPr bwMode="auto">
          <a:xfrm>
            <a:off x="0" y="1463675"/>
            <a:ext cx="5740400" cy="539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250825" y="188913"/>
            <a:ext cx="6624638" cy="863600"/>
          </a:xfrm>
        </p:spPr>
        <p:txBody>
          <a:bodyPr/>
          <a:lstStyle/>
          <a:p>
            <a:r>
              <a:rPr lang="ru-RU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Рецептура страви салат «</a:t>
            </a:r>
            <a:r>
              <a:rPr lang="uk-UA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Вітамінний рай</a:t>
            </a:r>
            <a:r>
              <a:rPr lang="ru-RU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16386" name="AutoShape 2" descr="Аромаолія Pumpkin / Гарбуз - для свічок ➤ Бренд Iberche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87" name="AutoShape 4" descr="Аромаолія Pumpkin / Гарбуз - для свічок ➤ Бренд Iberche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88" name="AutoShape 7" descr="Гарбуз &quot;Гілея&quot; Агроном 20 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89" name="AutoShape 9" descr="Гарбуз &quot;Гілея&quot; Агроном 20 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90" name="AutoShape 13" descr="Хінкалі з гарбузом і аджик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91" name="AutoShape 15" descr="Хінкалі з гарбузом і аджик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323850" y="1268413"/>
          <a:ext cx="6119813" cy="5113337"/>
        </p:xfrm>
        <a:graphic>
          <a:graphicData uri="http://schemas.openxmlformats.org/drawingml/2006/table">
            <a:tbl>
              <a:tblPr/>
              <a:tblGrid>
                <a:gridCol w="1655763"/>
                <a:gridCol w="1539875"/>
                <a:gridCol w="1320800"/>
                <a:gridCol w="1603375"/>
              </a:tblGrid>
              <a:tr h="60166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Найменування сировини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Норма вмісту в готовій страві або виробі, г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Технологічні вимоги до якості сировини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00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Брутто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Нетто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Ананас 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Сертифікат якості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Ягоди чорниці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ДСТУ 691-92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Малина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ТУ 359-64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Шпинат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ДСТУ 306-89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Морква 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ДСТУ 286-91</a:t>
                      </a:r>
                    </a:p>
                  </a:txBody>
                  <a:tcPr marL="68359" marR="683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Помідори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ДСТУ 3246-95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Авокадо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Сертифікат якості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Волоський горіх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ДСТУ 16833-71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Фета-сир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ДСТУ 1602-82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Оливкова олія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7,5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7,5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ДСТУ 18848-73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Мед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ДСТУ 19792- 87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Сіль 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ДСТУ 3583-97</a:t>
                      </a:r>
                    </a:p>
                  </a:txBody>
                  <a:tcPr marL="68359" marR="683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Перець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06638" algn="l"/>
                        </a:tabLst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ДСТУ 26669   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Вихід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280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59" marR="683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6476" name="Содержимое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6477" name="Picture 2" descr="Ананас Голд 🍍 (1 шт.)"/>
          <p:cNvPicPr>
            <a:picLocks noChangeAspect="1" noChangeArrowheads="1"/>
          </p:cNvPicPr>
          <p:nvPr/>
        </p:nvPicPr>
        <p:blipFill>
          <a:blip r:embed="rId2"/>
          <a:srcRect l="13893" t="9171"/>
          <a:stretch>
            <a:fillRect/>
          </a:stretch>
        </p:blipFill>
        <p:spPr bwMode="auto">
          <a:xfrm>
            <a:off x="6588125" y="260350"/>
            <a:ext cx="2555875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78" name="Picture 4" descr="Авокадо"/>
          <p:cNvPicPr>
            <a:picLocks noChangeAspect="1" noChangeArrowheads="1"/>
          </p:cNvPicPr>
          <p:nvPr/>
        </p:nvPicPr>
        <p:blipFill>
          <a:blip r:embed="rId3"/>
          <a:srcRect l="9985" t="14806" r="11563" b="14417"/>
          <a:stretch>
            <a:fillRect/>
          </a:stretch>
        </p:blipFill>
        <p:spPr bwMode="auto">
          <a:xfrm>
            <a:off x="6516688" y="2565400"/>
            <a:ext cx="2627312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79" name="AutoShape 6" descr="Морква молода 100г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480" name="AutoShape 8" descr="Морква молода 100г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6481" name="Picture 10" descr="Морква - дуже корисна для організму: 10 важливих властивостей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88125" y="4941888"/>
            <a:ext cx="2555875" cy="191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Харчова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енергетична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цінність</a:t>
            </a:r>
            <a:endParaRPr lang="ru-RU" dirty="0"/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7411" name="Рисунок 7"/>
          <p:cNvPicPr>
            <a:picLocks noChangeAspect="1" noChangeArrowheads="1"/>
          </p:cNvPicPr>
          <p:nvPr/>
        </p:nvPicPr>
        <p:blipFill>
          <a:blip r:embed="rId2"/>
          <a:srcRect l="1007" t="24138" r="64978" b="13921"/>
          <a:stretch>
            <a:fillRect/>
          </a:stretch>
        </p:blipFill>
        <p:spPr bwMode="auto">
          <a:xfrm>
            <a:off x="395288" y="908050"/>
            <a:ext cx="8424862" cy="568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3563938" y="188913"/>
            <a:ext cx="5111750" cy="1143000"/>
          </a:xfrm>
        </p:spPr>
        <p:txBody>
          <a:bodyPr/>
          <a:lstStyle/>
          <a:p>
            <a:r>
              <a:rPr lang="uk-UA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Технологічна карта</a:t>
            </a:r>
            <a:endParaRPr lang="ru-RU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/>
          <a:srcRect l="5254" t="23250" r="35529" b="10799"/>
          <a:stretch>
            <a:fillRect/>
          </a:stretch>
        </p:blipFill>
        <p:spPr bwMode="auto">
          <a:xfrm>
            <a:off x="179388" y="1474788"/>
            <a:ext cx="8785225" cy="541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 descr="Горіхи і мед – лікувальний дует - газета Сільський Господар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34803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Участь в конференціях</a:t>
            </a:r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/>
          <a:srcRect l="8574" t="25220" r="67075" b="9813"/>
          <a:stretch>
            <a:fillRect/>
          </a:stretch>
        </p:blipFill>
        <p:spPr bwMode="auto">
          <a:xfrm>
            <a:off x="684213" y="1052513"/>
            <a:ext cx="7559675" cy="580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r>
              <a:rPr lang="uk-UA" smtClean="0">
                <a:latin typeface="Times New Roman" pitchFamily="18" charset="0"/>
                <a:cs typeface="Times New Roman" pitchFamily="18" charset="0"/>
              </a:rPr>
              <a:t>Генеральний план підприємства</a:t>
            </a: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2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483" name="Рисунок 4"/>
          <p:cNvPicPr>
            <a:picLocks noChangeAspect="1" noChangeArrowheads="1"/>
          </p:cNvPicPr>
          <p:nvPr/>
        </p:nvPicPr>
        <p:blipFill>
          <a:blip r:embed="rId2"/>
          <a:srcRect r="1228"/>
          <a:stretch>
            <a:fillRect/>
          </a:stretch>
        </p:blipFill>
        <p:spPr bwMode="auto">
          <a:xfrm>
            <a:off x="468313" y="1196975"/>
            <a:ext cx="8351837" cy="533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>
                <a:latin typeface="Times New Roman" pitchFamily="18" charset="0"/>
                <a:cs typeface="Times New Roman" pitchFamily="18" charset="0"/>
              </a:rPr>
              <a:t>План підприємства</a:t>
            </a: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6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1507" name="Рисунок 5"/>
          <p:cNvPicPr>
            <a:picLocks noChangeAspect="1" noChangeArrowheads="1"/>
          </p:cNvPicPr>
          <p:nvPr/>
        </p:nvPicPr>
        <p:blipFill>
          <a:blip r:embed="rId2"/>
          <a:srcRect r="1550"/>
          <a:stretch>
            <a:fillRect/>
          </a:stretch>
        </p:blipFill>
        <p:spPr bwMode="auto">
          <a:xfrm>
            <a:off x="323850" y="1381125"/>
            <a:ext cx="8640763" cy="507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979</TotalTime>
  <Words>299</Words>
  <Application>Microsoft Office PowerPoint</Application>
  <PresentationFormat>Екран (4:3)</PresentationFormat>
  <Paragraphs>118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Calibri</vt:lpstr>
      <vt:lpstr>Arial</vt:lpstr>
      <vt:lpstr>Times New Roman</vt:lpstr>
      <vt:lpstr>MS Mincho</vt:lpstr>
      <vt:lpstr>Тема Office</vt:lpstr>
      <vt:lpstr>Міністерство освіти і науки України Одеський національний технологічний університет Навчально-науковий інститут харчових технологій ім. М.О. Грішина Кафедра технології ресторанного і оздоровчого харчування Ступінь вищої освіти Магістр Спеціальність 181 «Харчові технології» Освітня програма «Інноваційні технології ресторанного бізнесу та здорового харчування»        КВАЛІФІКАЦІЙНА РОБОТА МАГІСТРА на тему: «Проєкт розвитку мережі ресторанів «Хінкальня» з організацією кафе української кухні у м. Чорноморськ Одеської обл. та впровадженням у меню страв оздоровчого напрямку»                                                  Здобувачки: Поліщук Олег Валерійович                                                        Керівник к.т.н., доц. Бурдо А.К.</vt:lpstr>
      <vt:lpstr>ХІНКАЛЬНЯ</vt:lpstr>
      <vt:lpstr>ХІНКАЛЬНА</vt:lpstr>
      <vt:lpstr>Рецептура страви салат «Вітамінний рай»</vt:lpstr>
      <vt:lpstr>Харчова та енергетична цінність</vt:lpstr>
      <vt:lpstr>Технологічна карта</vt:lpstr>
      <vt:lpstr>Участь в конференціях</vt:lpstr>
      <vt:lpstr>Генеральний план підприємства</vt:lpstr>
      <vt:lpstr>План підприємства</vt:lpstr>
      <vt:lpstr>Функціональні схеми</vt:lpstr>
      <vt:lpstr>Функціональні схеми</vt:lpstr>
      <vt:lpstr>Економічні показники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освіти і науки України ОНАХТ Спеціальність 181 «Харчові технології»   Дипломний проект на тему: Проект ресторану литовської кухні у Приморському районі м. Одеса</dc:title>
  <dc:creator>Алена</dc:creator>
  <cp:lastModifiedBy>work</cp:lastModifiedBy>
  <cp:revision>85</cp:revision>
  <dcterms:created xsi:type="dcterms:W3CDTF">2020-06-14T06:36:00Z</dcterms:created>
  <dcterms:modified xsi:type="dcterms:W3CDTF">2024-12-26T05:46:58Z</dcterms:modified>
</cp:coreProperties>
</file>