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5" r:id="rId4"/>
    <p:sldId id="277" r:id="rId5"/>
    <p:sldId id="278" r:id="rId6"/>
    <p:sldId id="268" r:id="rId7"/>
    <p:sldId id="272" r:id="rId8"/>
    <p:sldId id="274" r:id="rId9"/>
    <p:sldId id="273" r:id="rId10"/>
    <p:sldId id="257" r:id="rId11"/>
    <p:sldId id="265" r:id="rId12"/>
    <p:sldId id="260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5E408-12E2-4E1F-BA19-43B9643E0C0F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5F63-D292-49C6-A8A6-501A7335D01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6D8A6-8FE2-4C45-AFCB-E7B491529B93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4944-03C4-496A-8C5C-4F7EAD31ABF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2BBEC-26FC-49FB-8046-CEC88F846348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7ED8D-E4E6-4C97-A5D9-04451EB891D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3033-41DA-4D58-AC19-3925A5629215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F54A2-202D-4866-864A-D623E8F5C7B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F08A2-4B16-4FD8-8EF4-947BDDF2E9B8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75141-8E47-4D0B-88ED-5FF7EBFD7CF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4F1FA-875F-47DD-9DFE-DF454067A476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5D84D-F0BF-4E73-BA32-D587598982D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1C69F-5D78-473A-8E39-972A9FC75104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73E5C-FE21-40D1-8E45-CB7528D03EC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B41E3-4CFC-4D3C-B5C2-72EDF664BF56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8B67B-17F5-490E-A228-AE904E1E377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20842-48A4-4FAE-B800-9C2DA092E5DC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CB65A-3A8F-4BD5-86B2-85E826B9D80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65C3B-AE82-4BFC-A536-E4375BDC3A6E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66B6-8B49-4C2B-85EF-ADCE7DDC175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C9A19-09A2-4173-B66B-C7140298B8EE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8CE6A-1A8A-46D7-A8D3-406FBA4DE1A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A06C36-701A-4F5B-8E77-119DB6C56763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01A0CC-A513-40DB-830C-27B568AFBB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95288" y="188913"/>
            <a:ext cx="8062912" cy="6048375"/>
          </a:xfrm>
        </p:spPr>
        <p:txBody>
          <a:bodyPr/>
          <a:lstStyle/>
          <a:p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Одеський національний технологічний університет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Навчально-науковий інститут харчових технологій ім. М.О. Грішина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Кафедра технології ресторанного і оздоровчого харчування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Магістр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Спеціальність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181 «Харчові технології»</a:t>
            </a:r>
            <a:br>
              <a:rPr lang="uk-UA" sz="1800" u="sng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Освітня програма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«Інноваційні технології ресторанного бізнесу та здорового харчування»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КВАЛІФІКАЦІЙНА РОБОТА МАГІСТРА</a:t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на тему</a:t>
            </a:r>
            <a:r>
              <a:rPr lang="uk-UA" sz="1800" b="1" u="sng" smtClean="0">
                <a:latin typeface="Times New Roman" pitchFamily="18" charset="0"/>
                <a:cs typeface="Times New Roman" pitchFamily="18" charset="0"/>
              </a:rPr>
              <a:t>: «Реконструкція кафе мережі «1794» у м. Одеса з організацією закусочної та впровадженням у меню страв на основі овочевих порошків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                                               Здобувачки: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Зубенко Аліна Володимирівна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                                                    Керівник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к.т.н., доц. Бурдо А.К.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5445125"/>
            <a:ext cx="7056438" cy="1052513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р.</a:t>
            </a:r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636838"/>
            <a:ext cx="16573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Генеральний план підприємства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Рисунок 4"/>
          <p:cNvPicPr>
            <a:picLocks noChangeAspect="1" noChangeArrowheads="1"/>
          </p:cNvPicPr>
          <p:nvPr/>
        </p:nvPicPr>
        <p:blipFill>
          <a:blip r:embed="rId2"/>
          <a:srcRect l="5893" t="7268" r="3673" b="5135"/>
          <a:stretch>
            <a:fillRect/>
          </a:stretch>
        </p:blipFill>
        <p:spPr bwMode="auto">
          <a:xfrm>
            <a:off x="395288" y="1352550"/>
            <a:ext cx="8424862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План підприємства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Рисунок 5"/>
          <p:cNvPicPr>
            <a:picLocks noChangeAspect="1" noChangeArrowheads="1"/>
          </p:cNvPicPr>
          <p:nvPr/>
        </p:nvPicPr>
        <p:blipFill>
          <a:blip r:embed="rId2"/>
          <a:srcRect l="11143" t="11263" r="25510" b="14343"/>
          <a:stretch>
            <a:fillRect/>
          </a:stretch>
        </p:blipFill>
        <p:spPr bwMode="auto">
          <a:xfrm>
            <a:off x="395288" y="1268413"/>
            <a:ext cx="842486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Функціональні схеми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Рисунок 4"/>
          <p:cNvPicPr>
            <a:picLocks noChangeAspect="1" noChangeArrowheads="1"/>
          </p:cNvPicPr>
          <p:nvPr/>
        </p:nvPicPr>
        <p:blipFill>
          <a:blip r:embed="rId2"/>
          <a:srcRect l="4208" t="9351" r="5115" b="5292"/>
          <a:stretch>
            <a:fillRect/>
          </a:stretch>
        </p:blipFill>
        <p:spPr bwMode="auto">
          <a:xfrm>
            <a:off x="395288" y="1268413"/>
            <a:ext cx="8424862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Функціональні схеми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Рисунок 6"/>
          <p:cNvPicPr>
            <a:picLocks noChangeAspect="1" noChangeArrowheads="1"/>
          </p:cNvPicPr>
          <p:nvPr/>
        </p:nvPicPr>
        <p:blipFill>
          <a:blip r:embed="rId2"/>
          <a:srcRect l="4329" t="9245" r="5475" b="5772"/>
          <a:stretch>
            <a:fillRect/>
          </a:stretch>
        </p:blipFill>
        <p:spPr bwMode="auto">
          <a:xfrm>
            <a:off x="323850" y="1268413"/>
            <a:ext cx="84963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Економічні показники</a:t>
            </a:r>
            <a:endParaRPr lang="ru-RU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850" y="1196975"/>
          <a:ext cx="8496300" cy="4862513"/>
        </p:xfrm>
        <a:graphic>
          <a:graphicData uri="http://schemas.openxmlformats.org/drawingml/2006/table">
            <a:tbl>
              <a:tblPr/>
              <a:tblGrid>
                <a:gridCol w="734134"/>
                <a:gridCol w="4227743"/>
                <a:gridCol w="1943294"/>
                <a:gridCol w="1591773"/>
              </a:tblGrid>
              <a:tr h="648077"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№ п/п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Показники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Одиниці вимірювання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Значення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Валовий товарообіг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тис.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119733,38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Чистий дохід від реалізації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тис.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99777,82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Витрати операційної діяльності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тис.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97956,86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540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Фінансові результати від звичайної діяльності до оподаткування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тис.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1820,96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Чистий прибуток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тис.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1493,19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Рентабельність продажів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%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8,50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457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Поріг рентабельності в грошовому вираженні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тис.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95921,26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Середній чек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263,15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Термін окупності капітальних вкладень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MS Mincho"/>
                          <a:cs typeface="Times New Roman"/>
                        </a:rPr>
                        <a:t>роки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00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2,96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511300"/>
          </a:xfrm>
        </p:spPr>
        <p:txBody>
          <a:bodyPr/>
          <a:lstStyle/>
          <a:p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Мережа «1794»</a:t>
            </a:r>
            <a:b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кафе-пекарня«Булочки»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1844675"/>
            <a:ext cx="6656387" cy="42481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9" name="AutoShape 2" descr="a8fca7d8-0c02-48e5-9f07-e7a1e286e4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0" name="Picture 3" descr="D:\АКАДЕМИЯ\практика\отчеты\Булочки\кофей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773238"/>
            <a:ext cx="734536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Кафе “1794”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2232025"/>
          </a:xfrm>
        </p:spPr>
        <p:txBody>
          <a:bodyPr/>
          <a:lstStyle/>
          <a:p>
            <a:pPr algn="just"/>
            <a:r>
              <a:rPr lang="uk-UA" smtClean="0">
                <a:latin typeface="Times New Roman" pitchFamily="18" charset="0"/>
                <a:cs typeface="Times New Roman" pitchFamily="18" charset="0"/>
              </a:rPr>
              <a:t>Заклад розташований на вулиці Канатній і пропонує своїм відвідувачам широкий асортимент борошняних кондитерських виробів та напоїв.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Рисунок 5"/>
          <p:cNvPicPr>
            <a:picLocks noChangeAspect="1" noChangeArrowheads="1"/>
          </p:cNvPicPr>
          <p:nvPr/>
        </p:nvPicPr>
        <p:blipFill>
          <a:blip r:embed="rId2"/>
          <a:srcRect l="30179" t="17683" r="3432" b="15500"/>
          <a:stretch>
            <a:fillRect/>
          </a:stretch>
        </p:blipFill>
        <p:spPr bwMode="auto">
          <a:xfrm>
            <a:off x="3635375" y="3357563"/>
            <a:ext cx="55086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/>
          <p:cNvPicPr>
            <a:picLocks noChangeAspect="1" noChangeArrowheads="1"/>
          </p:cNvPicPr>
          <p:nvPr/>
        </p:nvPicPr>
        <p:blipFill>
          <a:blip r:embed="rId3"/>
          <a:srcRect l="32065" t="21646" b="19769"/>
          <a:stretch>
            <a:fillRect/>
          </a:stretch>
        </p:blipFill>
        <p:spPr bwMode="auto">
          <a:xfrm>
            <a:off x="0" y="4076700"/>
            <a:ext cx="36353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Порошок черемхи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65425"/>
          </a:xfrm>
        </p:spPr>
        <p:txBody>
          <a:bodyPr rtlCol="0">
            <a:normAutofit fontScale="85000"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Борошно з насіння гарбуза не містить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глютену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але багате високоякісним білком,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макро-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мікроелементами, вітамінами. Це безцінне джерело омега-6 і омега-3 жирних кислот, вітамінів групи В, А, С,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К. 100 г подрібненого насіння містить добову дозу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поліненасичених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жирів, вітаміну К і РР, а також мінералів: заліза, міді, марганцю.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Черемха звичайна, її лікувальні властивості - РІО Бердичі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4276725"/>
            <a:ext cx="4932362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Черемха сушена плоди 1 к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92600"/>
            <a:ext cx="471646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Порошок насіння гарбузу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5915025" cy="525621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Містить: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• вітаміни;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флавоноїди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• пігменти (каротиноїди);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• мікроелементи (магній, цинк);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• клітковина;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• органічні кислоти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(лимонна, яблучна);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фітонциди.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1" name="Picture 2" descr="Гарбузове насіння — чим воно корисне — як їсти — потенційна шкода для  здоров'я / N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4211638"/>
            <a:ext cx="50038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Насіння гарбуза очищене, 1кг, Украї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0175" y="1341438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Рецептура страви кексу «</a:t>
            </a:r>
            <a:r>
              <a:rPr lang="uk-UA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Солодка ягідка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8434" name="AutoShape 2" descr="Аромаолія Pumpkin / Гарбуз - для свічок ➤ Бренд Iberch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5" name="AutoShape 4" descr="Аромаолія Pumpkin / Гарбуз - для свічок ➤ Бренд Iberch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AutoShape 7" descr="Гарбуз &quot;Гілея&quot; Агроном 20 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AutoShape 9" descr="Гарбуз &quot;Гілея&quot; Агроном 20 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8" name="AutoShape 13" descr="Хінкалі з гарбузом і аджик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9" name="AutoShape 15" descr="Хінкалі з гарбузом і аджик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2339975" y="836613"/>
          <a:ext cx="4176713" cy="2103437"/>
        </p:xfrm>
        <a:graphic>
          <a:graphicData uri="http://schemas.openxmlformats.org/drawingml/2006/table">
            <a:tbl>
              <a:tblPr/>
              <a:tblGrid>
                <a:gridCol w="1800200"/>
                <a:gridCol w="1080120"/>
                <a:gridCol w="1296145"/>
              </a:tblGrid>
              <a:tr h="172819">
                <a:tc row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Інгредієнти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Маса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Брутто,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Борошно черемхи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Борошно пшеничне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Сметана 10%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Яйця курячі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шт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Цукор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Сода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Сіль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Вихід: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84" name="Picture 1"/>
          <p:cNvPicPr>
            <a:picLocks noChangeAspect="1" noChangeArrowheads="1"/>
          </p:cNvPicPr>
          <p:nvPr/>
        </p:nvPicPr>
        <p:blipFill>
          <a:blip r:embed="rId2"/>
          <a:srcRect l="14108" t="22266" r="14497" b="9813"/>
          <a:stretch>
            <a:fillRect/>
          </a:stretch>
        </p:blipFill>
        <p:spPr bwMode="auto">
          <a:xfrm>
            <a:off x="611188" y="2852738"/>
            <a:ext cx="792162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Рецептура страви к</a:t>
            </a:r>
            <a:r>
              <a:rPr lang="uk-UA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ексу “Гарбузовий рай”</a:t>
            </a:r>
            <a:endParaRPr lang="ru-RU" sz="2800" smtClean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476375" y="981075"/>
          <a:ext cx="6505575" cy="2103438"/>
        </p:xfrm>
        <a:graphic>
          <a:graphicData uri="http://schemas.openxmlformats.org/drawingml/2006/table">
            <a:tbl>
              <a:tblPr/>
              <a:tblGrid>
                <a:gridCol w="2761414"/>
                <a:gridCol w="1920188"/>
                <a:gridCol w="1824687"/>
              </a:tblGrid>
              <a:tr h="187221">
                <a:tc row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Інгредієнти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Маса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Брутто,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Борошно гарбузу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Борошно пшеничне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Сметана 10%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Яйця курячі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шт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Цукор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Сода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Сіль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1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Вихід: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502" name="Picture 1"/>
          <p:cNvPicPr>
            <a:picLocks noChangeAspect="1" noChangeArrowheads="1"/>
          </p:cNvPicPr>
          <p:nvPr/>
        </p:nvPicPr>
        <p:blipFill>
          <a:blip r:embed="rId2"/>
          <a:srcRect l="16322" t="23250" r="15051" b="10799"/>
          <a:stretch>
            <a:fillRect/>
          </a:stretch>
        </p:blipFill>
        <p:spPr bwMode="auto">
          <a:xfrm>
            <a:off x="323850" y="2781300"/>
            <a:ext cx="84963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Харчова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енергетична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цінність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кексу «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Солодка ягідка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2"/>
          <a:srcRect l="1201" t="25198" r="41510" b="15649"/>
          <a:stretch>
            <a:fillRect/>
          </a:stretch>
        </p:blipFill>
        <p:spPr bwMode="auto">
          <a:xfrm>
            <a:off x="755650" y="1484313"/>
            <a:ext cx="74168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285" t="27586" r="41733" b="26790"/>
          <a:stretch>
            <a:fillRect/>
          </a:stretch>
        </p:blipFill>
        <p:spPr>
          <a:xfrm>
            <a:off x="827088" y="4076700"/>
            <a:ext cx="7415212" cy="27813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Харчова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енергетична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цінність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ексу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“Гарбузовий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рай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1"/>
          <p:cNvPicPr>
            <a:picLocks noChangeAspect="1" noChangeArrowheads="1"/>
          </p:cNvPicPr>
          <p:nvPr/>
        </p:nvPicPr>
        <p:blipFill>
          <a:blip r:embed="rId2"/>
          <a:srcRect l="1305" t="31564" r="41762" b="13794"/>
          <a:stretch>
            <a:fillRect/>
          </a:stretch>
        </p:blipFill>
        <p:spPr bwMode="auto">
          <a:xfrm>
            <a:off x="827088" y="1412875"/>
            <a:ext cx="742473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 l="1285" t="27586" r="41733" b="26790"/>
          <a:stretch>
            <a:fillRect/>
          </a:stretch>
        </p:blipFill>
        <p:spPr bwMode="auto">
          <a:xfrm>
            <a:off x="827088" y="4292600"/>
            <a:ext cx="741521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338</Words>
  <Application>Microsoft Office PowerPoint</Application>
  <PresentationFormat>Екран (4:3)</PresentationFormat>
  <Paragraphs>125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Arial</vt:lpstr>
      <vt:lpstr>Times New Roman</vt:lpstr>
      <vt:lpstr>MS Mincho</vt:lpstr>
      <vt:lpstr>Тема Office</vt:lpstr>
      <vt:lpstr>Міністерство освіти і науки України Одеський національний технологічний університет Навчально-науковий інститут харчових технологій ім. М.О. Грішина Кафедра технології ресторанного і оздоровчого харчування Ступінь вищої освіти Магістр Спеціальність 181 «Харчові технології» Освітня програма «Інноваційні технології ресторанного бізнесу та здорового харчування»        КВАЛІФІКАЦІЙНА РОБОТА МАГІСТРА на тему: «Реконструкція кафе мережі «1794» у м. Одеса з організацією закусочної та впровадженням у меню страв на основі овочевих порошків»                                                  Здобувачки: Зубенко Аліна Володимирівна                                                        Керівник к.т.н., доц. Бурдо А.К.</vt:lpstr>
      <vt:lpstr>Мережа «1794»  кафе-пекарня«Булочки»</vt:lpstr>
      <vt:lpstr>Кафе “1794”</vt:lpstr>
      <vt:lpstr>Порошок черемхи</vt:lpstr>
      <vt:lpstr>Порошок насіння гарбузу</vt:lpstr>
      <vt:lpstr>Рецептура страви кексу «Солодка ягідка»</vt:lpstr>
      <vt:lpstr>Рецептура страви кексу “Гарбузовий рай”</vt:lpstr>
      <vt:lpstr>Харчова та енергетична цінність кексу «Солодка ягідка»</vt:lpstr>
      <vt:lpstr>Харчова та енергетична цінність кексу “Гарбузовий рай»</vt:lpstr>
      <vt:lpstr>Генеральний план підприємства</vt:lpstr>
      <vt:lpstr>План підприємства</vt:lpstr>
      <vt:lpstr>Функціональні схеми</vt:lpstr>
      <vt:lpstr>Функціональні схеми</vt:lpstr>
      <vt:lpstr>Економічні показники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ОНАХТ Спеціальність 181 «Харчові технології»   Дипломний проект на тему: Проект ресторану литовської кухні у Приморському районі м. Одеса</dc:title>
  <dc:creator>Алена</dc:creator>
  <cp:lastModifiedBy>work</cp:lastModifiedBy>
  <cp:revision>77</cp:revision>
  <dcterms:created xsi:type="dcterms:W3CDTF">2020-06-14T06:36:00Z</dcterms:created>
  <dcterms:modified xsi:type="dcterms:W3CDTF">2024-12-26T05:48:17Z</dcterms:modified>
</cp:coreProperties>
</file>