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71" r:id="rId4"/>
    <p:sldId id="272" r:id="rId5"/>
    <p:sldId id="273" r:id="rId6"/>
    <p:sldId id="274" r:id="rId7"/>
    <p:sldId id="257" r:id="rId8"/>
    <p:sldId id="260" r:id="rId9"/>
    <p:sldId id="261" r:id="rId10"/>
    <p:sldId id="258" r:id="rId11"/>
    <p:sldId id="259" r:id="rId12"/>
    <p:sldId id="265" r:id="rId13"/>
    <p:sldId id="266" r:id="rId14"/>
    <p:sldId id="269" r:id="rId15"/>
    <p:sldId id="270" r:id="rId16"/>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582"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x-none"/>
          </a:p>
        </p:txBody>
      </p:sp>
      <p:sp>
        <p:nvSpPr>
          <p:cNvPr id="3" name="Подзаголовок 2">
            <a:extLst>
              <a:ext uri="{FF2B5EF4-FFF2-40B4-BE49-F238E27FC236}"/>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x-none"/>
          </a:p>
        </p:txBody>
      </p:sp>
      <p:sp>
        <p:nvSpPr>
          <p:cNvPr id="4" name="Дата 3">
            <a:extLst>
              <a:ext uri="{FF2B5EF4-FFF2-40B4-BE49-F238E27FC236}"/>
            </a:extLst>
          </p:cNvPr>
          <p:cNvSpPr>
            <a:spLocks noGrp="1"/>
          </p:cNvSpPr>
          <p:nvPr>
            <p:ph type="dt" sz="half" idx="10"/>
          </p:nvPr>
        </p:nvSpPr>
        <p:spPr/>
        <p:txBody>
          <a:bodyPr/>
          <a:lstStyle>
            <a:lvl1pPr>
              <a:defRPr/>
            </a:lvl1pPr>
          </a:lstStyle>
          <a:p>
            <a:pPr>
              <a:defRPr/>
            </a:pPr>
            <a:fld id="{3E2A733B-7E43-478B-9D8F-92EE1439370B}" type="datetimeFigureOut">
              <a:rPr lang="x-none"/>
              <a:pPr>
                <a:defRPr/>
              </a:pPr>
              <a:t>26.12.2024</a:t>
            </a:fld>
            <a:endParaRPr lang="x-none"/>
          </a:p>
        </p:txBody>
      </p:sp>
      <p:sp>
        <p:nvSpPr>
          <p:cNvPr id="5"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6" name="Номер слайда 5">
            <a:extLst>
              <a:ext uri="{FF2B5EF4-FFF2-40B4-BE49-F238E27FC236}"/>
            </a:extLst>
          </p:cNvPr>
          <p:cNvSpPr>
            <a:spLocks noGrp="1"/>
          </p:cNvSpPr>
          <p:nvPr>
            <p:ph type="sldNum" sz="quarter" idx="12"/>
          </p:nvPr>
        </p:nvSpPr>
        <p:spPr/>
        <p:txBody>
          <a:bodyPr/>
          <a:lstStyle>
            <a:lvl1pPr>
              <a:defRPr/>
            </a:lvl1pPr>
          </a:lstStyle>
          <a:p>
            <a:pPr>
              <a:defRPr/>
            </a:pPr>
            <a:fld id="{756745CB-E71F-4745-850D-32AC6B21946B}" type="slidenum">
              <a:rPr lang="x-none"/>
              <a:pPr>
                <a:defRPr/>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p:txBody>
          <a:bodyPr/>
          <a:lstStyle/>
          <a:p>
            <a:r>
              <a:rPr lang="ru-RU"/>
              <a:t>Образец заголовка</a:t>
            </a:r>
            <a:endParaRPr lang="x-none"/>
          </a:p>
        </p:txBody>
      </p:sp>
      <p:sp>
        <p:nvSpPr>
          <p:cNvPr id="3" name="Вертикальный текст 2">
            <a:extLst>
              <a:ext uri="{FF2B5EF4-FFF2-40B4-BE49-F238E27FC236}"/>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4" name="Дата 3">
            <a:extLst>
              <a:ext uri="{FF2B5EF4-FFF2-40B4-BE49-F238E27FC236}"/>
            </a:extLst>
          </p:cNvPr>
          <p:cNvSpPr>
            <a:spLocks noGrp="1"/>
          </p:cNvSpPr>
          <p:nvPr>
            <p:ph type="dt" sz="half" idx="10"/>
          </p:nvPr>
        </p:nvSpPr>
        <p:spPr/>
        <p:txBody>
          <a:bodyPr/>
          <a:lstStyle>
            <a:lvl1pPr>
              <a:defRPr/>
            </a:lvl1pPr>
          </a:lstStyle>
          <a:p>
            <a:pPr>
              <a:defRPr/>
            </a:pPr>
            <a:fld id="{154B62C3-95E1-4D1A-A946-3398498B1E6A}" type="datetimeFigureOut">
              <a:rPr lang="x-none"/>
              <a:pPr>
                <a:defRPr/>
              </a:pPr>
              <a:t>26.12.2024</a:t>
            </a:fld>
            <a:endParaRPr lang="x-none"/>
          </a:p>
        </p:txBody>
      </p:sp>
      <p:sp>
        <p:nvSpPr>
          <p:cNvPr id="5"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6" name="Номер слайда 5">
            <a:extLst>
              <a:ext uri="{FF2B5EF4-FFF2-40B4-BE49-F238E27FC236}"/>
            </a:extLst>
          </p:cNvPr>
          <p:cNvSpPr>
            <a:spLocks noGrp="1"/>
          </p:cNvSpPr>
          <p:nvPr>
            <p:ph type="sldNum" sz="quarter" idx="12"/>
          </p:nvPr>
        </p:nvSpPr>
        <p:spPr/>
        <p:txBody>
          <a:bodyPr/>
          <a:lstStyle>
            <a:lvl1pPr>
              <a:defRPr/>
            </a:lvl1pPr>
          </a:lstStyle>
          <a:p>
            <a:pPr>
              <a:defRPr/>
            </a:pPr>
            <a:fld id="{AEF91142-66E3-40CA-9BDB-74391A9EDFE5}" type="slidenum">
              <a:rPr lang="x-none"/>
              <a:pPr>
                <a:defRPr/>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extLst>
          </p:cNvPr>
          <p:cNvSpPr>
            <a:spLocks noGrp="1"/>
          </p:cNvSpPr>
          <p:nvPr>
            <p:ph type="title" orient="vert"/>
          </p:nvPr>
        </p:nvSpPr>
        <p:spPr>
          <a:xfrm>
            <a:off x="8724900" y="365125"/>
            <a:ext cx="2628900" cy="5811838"/>
          </a:xfrm>
        </p:spPr>
        <p:txBody>
          <a:bodyPr vert="eaVert"/>
          <a:lstStyle/>
          <a:p>
            <a:r>
              <a:rPr lang="ru-RU"/>
              <a:t>Образец заголовка</a:t>
            </a:r>
            <a:endParaRPr lang="x-none"/>
          </a:p>
        </p:txBody>
      </p:sp>
      <p:sp>
        <p:nvSpPr>
          <p:cNvPr id="3" name="Вертикальный текст 2">
            <a:extLst>
              <a:ext uri="{FF2B5EF4-FFF2-40B4-BE49-F238E27FC236}"/>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4" name="Дата 3">
            <a:extLst>
              <a:ext uri="{FF2B5EF4-FFF2-40B4-BE49-F238E27FC236}"/>
            </a:extLst>
          </p:cNvPr>
          <p:cNvSpPr>
            <a:spLocks noGrp="1"/>
          </p:cNvSpPr>
          <p:nvPr>
            <p:ph type="dt" sz="half" idx="10"/>
          </p:nvPr>
        </p:nvSpPr>
        <p:spPr/>
        <p:txBody>
          <a:bodyPr/>
          <a:lstStyle>
            <a:lvl1pPr>
              <a:defRPr/>
            </a:lvl1pPr>
          </a:lstStyle>
          <a:p>
            <a:pPr>
              <a:defRPr/>
            </a:pPr>
            <a:fld id="{6598F333-1EEC-4EF1-AE89-06F5C40AAB57}" type="datetimeFigureOut">
              <a:rPr lang="x-none"/>
              <a:pPr>
                <a:defRPr/>
              </a:pPr>
              <a:t>26.12.2024</a:t>
            </a:fld>
            <a:endParaRPr lang="x-none"/>
          </a:p>
        </p:txBody>
      </p:sp>
      <p:sp>
        <p:nvSpPr>
          <p:cNvPr id="5"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6" name="Номер слайда 5">
            <a:extLst>
              <a:ext uri="{FF2B5EF4-FFF2-40B4-BE49-F238E27FC236}"/>
            </a:extLst>
          </p:cNvPr>
          <p:cNvSpPr>
            <a:spLocks noGrp="1"/>
          </p:cNvSpPr>
          <p:nvPr>
            <p:ph type="sldNum" sz="quarter" idx="12"/>
          </p:nvPr>
        </p:nvSpPr>
        <p:spPr/>
        <p:txBody>
          <a:bodyPr/>
          <a:lstStyle>
            <a:lvl1pPr>
              <a:defRPr/>
            </a:lvl1pPr>
          </a:lstStyle>
          <a:p>
            <a:pPr>
              <a:defRPr/>
            </a:pPr>
            <a:fld id="{7A4968EB-8489-48FB-A881-F9F6402D986E}" type="slidenum">
              <a:rPr lang="x-none"/>
              <a:pPr>
                <a:defRPr/>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p:txBody>
          <a:bodyPr/>
          <a:lstStyle/>
          <a:p>
            <a:r>
              <a:rPr lang="ru-RU"/>
              <a:t>Образец заголовка</a:t>
            </a:r>
            <a:endParaRPr lang="x-none"/>
          </a:p>
        </p:txBody>
      </p:sp>
      <p:sp>
        <p:nvSpPr>
          <p:cNvPr id="3" name="Объект 2">
            <a:extLst>
              <a:ext uri="{FF2B5EF4-FFF2-40B4-BE49-F238E27FC236}"/>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4" name="Дата 3">
            <a:extLst>
              <a:ext uri="{FF2B5EF4-FFF2-40B4-BE49-F238E27FC236}"/>
            </a:extLst>
          </p:cNvPr>
          <p:cNvSpPr>
            <a:spLocks noGrp="1"/>
          </p:cNvSpPr>
          <p:nvPr>
            <p:ph type="dt" sz="half" idx="10"/>
          </p:nvPr>
        </p:nvSpPr>
        <p:spPr/>
        <p:txBody>
          <a:bodyPr/>
          <a:lstStyle>
            <a:lvl1pPr>
              <a:defRPr/>
            </a:lvl1pPr>
          </a:lstStyle>
          <a:p>
            <a:pPr>
              <a:defRPr/>
            </a:pPr>
            <a:fld id="{2204394F-9F95-4F8F-87AA-912DBFB0BE9E}" type="datetimeFigureOut">
              <a:rPr lang="x-none"/>
              <a:pPr>
                <a:defRPr/>
              </a:pPr>
              <a:t>26.12.2024</a:t>
            </a:fld>
            <a:endParaRPr lang="x-none"/>
          </a:p>
        </p:txBody>
      </p:sp>
      <p:sp>
        <p:nvSpPr>
          <p:cNvPr id="5"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6" name="Номер слайда 5">
            <a:extLst>
              <a:ext uri="{FF2B5EF4-FFF2-40B4-BE49-F238E27FC236}"/>
            </a:extLst>
          </p:cNvPr>
          <p:cNvSpPr>
            <a:spLocks noGrp="1"/>
          </p:cNvSpPr>
          <p:nvPr>
            <p:ph type="sldNum" sz="quarter" idx="12"/>
          </p:nvPr>
        </p:nvSpPr>
        <p:spPr/>
        <p:txBody>
          <a:bodyPr/>
          <a:lstStyle>
            <a:lvl1pPr>
              <a:defRPr/>
            </a:lvl1pPr>
          </a:lstStyle>
          <a:p>
            <a:pPr>
              <a:defRPr/>
            </a:pPr>
            <a:fld id="{442BF4E7-E7E3-4427-9808-E76B7D924B44}" type="slidenum">
              <a:rPr lang="x-none"/>
              <a:pPr>
                <a:defRPr/>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x-none"/>
          </a:p>
        </p:txBody>
      </p:sp>
      <p:sp>
        <p:nvSpPr>
          <p:cNvPr id="3" name="Текст 2">
            <a:extLst>
              <a:ext uri="{FF2B5EF4-FFF2-40B4-BE49-F238E27FC236}"/>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extLst>
          </p:cNvPr>
          <p:cNvSpPr>
            <a:spLocks noGrp="1"/>
          </p:cNvSpPr>
          <p:nvPr>
            <p:ph type="dt" sz="half" idx="10"/>
          </p:nvPr>
        </p:nvSpPr>
        <p:spPr/>
        <p:txBody>
          <a:bodyPr/>
          <a:lstStyle>
            <a:lvl1pPr>
              <a:defRPr/>
            </a:lvl1pPr>
          </a:lstStyle>
          <a:p>
            <a:pPr>
              <a:defRPr/>
            </a:pPr>
            <a:fld id="{31BADD5C-4F4D-458E-A9DF-92CF1035DCF6}" type="datetimeFigureOut">
              <a:rPr lang="x-none"/>
              <a:pPr>
                <a:defRPr/>
              </a:pPr>
              <a:t>26.12.2024</a:t>
            </a:fld>
            <a:endParaRPr lang="x-none"/>
          </a:p>
        </p:txBody>
      </p:sp>
      <p:sp>
        <p:nvSpPr>
          <p:cNvPr id="5"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6" name="Номер слайда 5">
            <a:extLst>
              <a:ext uri="{FF2B5EF4-FFF2-40B4-BE49-F238E27FC236}"/>
            </a:extLst>
          </p:cNvPr>
          <p:cNvSpPr>
            <a:spLocks noGrp="1"/>
          </p:cNvSpPr>
          <p:nvPr>
            <p:ph type="sldNum" sz="quarter" idx="12"/>
          </p:nvPr>
        </p:nvSpPr>
        <p:spPr/>
        <p:txBody>
          <a:bodyPr/>
          <a:lstStyle>
            <a:lvl1pPr>
              <a:defRPr/>
            </a:lvl1pPr>
          </a:lstStyle>
          <a:p>
            <a:pPr>
              <a:defRPr/>
            </a:pPr>
            <a:fld id="{55BD5AA0-A6E6-49A7-A774-177CE4404FE6}" type="slidenum">
              <a:rPr lang="x-none"/>
              <a:pPr>
                <a:defRPr/>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p:txBody>
          <a:bodyPr/>
          <a:lstStyle/>
          <a:p>
            <a:r>
              <a:rPr lang="ru-RU"/>
              <a:t>Образец заголовка</a:t>
            </a:r>
            <a:endParaRPr lang="x-none"/>
          </a:p>
        </p:txBody>
      </p:sp>
      <p:sp>
        <p:nvSpPr>
          <p:cNvPr id="3" name="Объект 2">
            <a:extLst>
              <a:ext uri="{FF2B5EF4-FFF2-40B4-BE49-F238E27FC236}"/>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4" name="Объект 3">
            <a:extLst>
              <a:ext uri="{FF2B5EF4-FFF2-40B4-BE49-F238E27FC236}"/>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5" name="Дата 3">
            <a:extLst>
              <a:ext uri="{FF2B5EF4-FFF2-40B4-BE49-F238E27FC236}"/>
            </a:extLst>
          </p:cNvPr>
          <p:cNvSpPr>
            <a:spLocks noGrp="1"/>
          </p:cNvSpPr>
          <p:nvPr>
            <p:ph type="dt" sz="half" idx="10"/>
          </p:nvPr>
        </p:nvSpPr>
        <p:spPr/>
        <p:txBody>
          <a:bodyPr/>
          <a:lstStyle>
            <a:lvl1pPr>
              <a:defRPr/>
            </a:lvl1pPr>
          </a:lstStyle>
          <a:p>
            <a:pPr>
              <a:defRPr/>
            </a:pPr>
            <a:fld id="{D6409D25-EB30-47A3-82F4-49A6E8755416}" type="datetimeFigureOut">
              <a:rPr lang="x-none"/>
              <a:pPr>
                <a:defRPr/>
              </a:pPr>
              <a:t>26.12.2024</a:t>
            </a:fld>
            <a:endParaRPr lang="x-none"/>
          </a:p>
        </p:txBody>
      </p:sp>
      <p:sp>
        <p:nvSpPr>
          <p:cNvPr id="6"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7" name="Номер слайда 5">
            <a:extLst>
              <a:ext uri="{FF2B5EF4-FFF2-40B4-BE49-F238E27FC236}"/>
            </a:extLst>
          </p:cNvPr>
          <p:cNvSpPr>
            <a:spLocks noGrp="1"/>
          </p:cNvSpPr>
          <p:nvPr>
            <p:ph type="sldNum" sz="quarter" idx="12"/>
          </p:nvPr>
        </p:nvSpPr>
        <p:spPr/>
        <p:txBody>
          <a:bodyPr/>
          <a:lstStyle>
            <a:lvl1pPr>
              <a:defRPr/>
            </a:lvl1pPr>
          </a:lstStyle>
          <a:p>
            <a:pPr>
              <a:defRPr/>
            </a:pPr>
            <a:fld id="{B1098B81-DFC2-4F02-A500-A9EEFE1F3F88}" type="slidenum">
              <a:rPr lang="x-none"/>
              <a:pPr>
                <a:defRPr/>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a:xfrm>
            <a:off x="839788" y="365125"/>
            <a:ext cx="10515600" cy="1325563"/>
          </a:xfrm>
        </p:spPr>
        <p:txBody>
          <a:bodyPr/>
          <a:lstStyle/>
          <a:p>
            <a:r>
              <a:rPr lang="ru-RU"/>
              <a:t>Образец заголовка</a:t>
            </a:r>
            <a:endParaRPr lang="x-none"/>
          </a:p>
        </p:txBody>
      </p:sp>
      <p:sp>
        <p:nvSpPr>
          <p:cNvPr id="3" name="Текст 2">
            <a:extLst>
              <a:ext uri="{FF2B5EF4-FFF2-40B4-BE49-F238E27FC236}"/>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5" name="Текст 4">
            <a:extLst>
              <a:ext uri="{FF2B5EF4-FFF2-40B4-BE49-F238E27FC236}"/>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7" name="Дата 3">
            <a:extLst>
              <a:ext uri="{FF2B5EF4-FFF2-40B4-BE49-F238E27FC236}"/>
            </a:extLst>
          </p:cNvPr>
          <p:cNvSpPr>
            <a:spLocks noGrp="1"/>
          </p:cNvSpPr>
          <p:nvPr>
            <p:ph type="dt" sz="half" idx="10"/>
          </p:nvPr>
        </p:nvSpPr>
        <p:spPr/>
        <p:txBody>
          <a:bodyPr/>
          <a:lstStyle>
            <a:lvl1pPr>
              <a:defRPr/>
            </a:lvl1pPr>
          </a:lstStyle>
          <a:p>
            <a:pPr>
              <a:defRPr/>
            </a:pPr>
            <a:fld id="{E04A89DF-822A-4E73-BAC2-DF58C3BB1DC7}" type="datetimeFigureOut">
              <a:rPr lang="x-none"/>
              <a:pPr>
                <a:defRPr/>
              </a:pPr>
              <a:t>26.12.2024</a:t>
            </a:fld>
            <a:endParaRPr lang="x-none"/>
          </a:p>
        </p:txBody>
      </p:sp>
      <p:sp>
        <p:nvSpPr>
          <p:cNvPr id="8"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9" name="Номер слайда 5">
            <a:extLst>
              <a:ext uri="{FF2B5EF4-FFF2-40B4-BE49-F238E27FC236}"/>
            </a:extLst>
          </p:cNvPr>
          <p:cNvSpPr>
            <a:spLocks noGrp="1"/>
          </p:cNvSpPr>
          <p:nvPr>
            <p:ph type="sldNum" sz="quarter" idx="12"/>
          </p:nvPr>
        </p:nvSpPr>
        <p:spPr/>
        <p:txBody>
          <a:bodyPr/>
          <a:lstStyle>
            <a:lvl1pPr>
              <a:defRPr/>
            </a:lvl1pPr>
          </a:lstStyle>
          <a:p>
            <a:pPr>
              <a:defRPr/>
            </a:pPr>
            <a:fld id="{FFB4DBF2-AE79-4F7D-A69F-32A401E3E1EF}" type="slidenum">
              <a:rPr lang="x-none"/>
              <a:pPr>
                <a:defRPr/>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p:txBody>
          <a:bodyPr/>
          <a:lstStyle/>
          <a:p>
            <a:r>
              <a:rPr lang="ru-RU"/>
              <a:t>Образец заголовка</a:t>
            </a:r>
            <a:endParaRPr lang="x-none"/>
          </a:p>
        </p:txBody>
      </p:sp>
      <p:sp>
        <p:nvSpPr>
          <p:cNvPr id="3" name="Дата 3">
            <a:extLst>
              <a:ext uri="{FF2B5EF4-FFF2-40B4-BE49-F238E27FC236}"/>
            </a:extLst>
          </p:cNvPr>
          <p:cNvSpPr>
            <a:spLocks noGrp="1"/>
          </p:cNvSpPr>
          <p:nvPr>
            <p:ph type="dt" sz="half" idx="10"/>
          </p:nvPr>
        </p:nvSpPr>
        <p:spPr/>
        <p:txBody>
          <a:bodyPr/>
          <a:lstStyle>
            <a:lvl1pPr>
              <a:defRPr/>
            </a:lvl1pPr>
          </a:lstStyle>
          <a:p>
            <a:pPr>
              <a:defRPr/>
            </a:pPr>
            <a:fld id="{9BFDE1B7-339D-4340-90D8-BADFCDEED7F9}" type="datetimeFigureOut">
              <a:rPr lang="x-none"/>
              <a:pPr>
                <a:defRPr/>
              </a:pPr>
              <a:t>26.12.2024</a:t>
            </a:fld>
            <a:endParaRPr lang="x-none"/>
          </a:p>
        </p:txBody>
      </p:sp>
      <p:sp>
        <p:nvSpPr>
          <p:cNvPr id="4"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5" name="Номер слайда 5">
            <a:extLst>
              <a:ext uri="{FF2B5EF4-FFF2-40B4-BE49-F238E27FC236}"/>
            </a:extLst>
          </p:cNvPr>
          <p:cNvSpPr>
            <a:spLocks noGrp="1"/>
          </p:cNvSpPr>
          <p:nvPr>
            <p:ph type="sldNum" sz="quarter" idx="12"/>
          </p:nvPr>
        </p:nvSpPr>
        <p:spPr/>
        <p:txBody>
          <a:bodyPr/>
          <a:lstStyle>
            <a:lvl1pPr>
              <a:defRPr/>
            </a:lvl1pPr>
          </a:lstStyle>
          <a:p>
            <a:pPr>
              <a:defRPr/>
            </a:pPr>
            <a:fld id="{3380E3CD-8313-42D5-B8E4-0495554A9841}" type="slidenum">
              <a:rPr lang="x-none"/>
              <a:pPr>
                <a:defRPr/>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extLst>
          </p:cNvPr>
          <p:cNvSpPr>
            <a:spLocks noGrp="1"/>
          </p:cNvSpPr>
          <p:nvPr>
            <p:ph type="dt" sz="half" idx="10"/>
          </p:nvPr>
        </p:nvSpPr>
        <p:spPr/>
        <p:txBody>
          <a:bodyPr/>
          <a:lstStyle>
            <a:lvl1pPr>
              <a:defRPr/>
            </a:lvl1pPr>
          </a:lstStyle>
          <a:p>
            <a:pPr>
              <a:defRPr/>
            </a:pPr>
            <a:fld id="{0CC4787A-E38E-4483-94A6-1ABCE6041D74}" type="datetimeFigureOut">
              <a:rPr lang="x-none"/>
              <a:pPr>
                <a:defRPr/>
              </a:pPr>
              <a:t>26.12.2024</a:t>
            </a:fld>
            <a:endParaRPr lang="x-none"/>
          </a:p>
        </p:txBody>
      </p:sp>
      <p:sp>
        <p:nvSpPr>
          <p:cNvPr id="3"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4" name="Номер слайда 5">
            <a:extLst>
              <a:ext uri="{FF2B5EF4-FFF2-40B4-BE49-F238E27FC236}"/>
            </a:extLst>
          </p:cNvPr>
          <p:cNvSpPr>
            <a:spLocks noGrp="1"/>
          </p:cNvSpPr>
          <p:nvPr>
            <p:ph type="sldNum" sz="quarter" idx="12"/>
          </p:nvPr>
        </p:nvSpPr>
        <p:spPr/>
        <p:txBody>
          <a:bodyPr/>
          <a:lstStyle>
            <a:lvl1pPr>
              <a:defRPr/>
            </a:lvl1pPr>
          </a:lstStyle>
          <a:p>
            <a:pPr>
              <a:defRPr/>
            </a:pPr>
            <a:fld id="{CCE2A710-FDEA-4697-A206-BDAB2A08EAAB}" type="slidenum">
              <a:rPr lang="x-none"/>
              <a:pPr>
                <a:defRPr/>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x-none"/>
          </a:p>
        </p:txBody>
      </p:sp>
      <p:sp>
        <p:nvSpPr>
          <p:cNvPr id="3" name="Объект 2">
            <a:extLst>
              <a:ext uri="{FF2B5EF4-FFF2-40B4-BE49-F238E27FC236}"/>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4" name="Текст 3">
            <a:extLst>
              <a:ext uri="{FF2B5EF4-FFF2-40B4-BE49-F238E27FC236}"/>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a:extLst>
              <a:ext uri="{FF2B5EF4-FFF2-40B4-BE49-F238E27FC236}"/>
            </a:extLst>
          </p:cNvPr>
          <p:cNvSpPr>
            <a:spLocks noGrp="1"/>
          </p:cNvSpPr>
          <p:nvPr>
            <p:ph type="dt" sz="half" idx="10"/>
          </p:nvPr>
        </p:nvSpPr>
        <p:spPr/>
        <p:txBody>
          <a:bodyPr/>
          <a:lstStyle>
            <a:lvl1pPr>
              <a:defRPr/>
            </a:lvl1pPr>
          </a:lstStyle>
          <a:p>
            <a:pPr>
              <a:defRPr/>
            </a:pPr>
            <a:fld id="{0AEB70B8-1717-4609-8864-A1D37F025EC2}" type="datetimeFigureOut">
              <a:rPr lang="x-none"/>
              <a:pPr>
                <a:defRPr/>
              </a:pPr>
              <a:t>26.12.2024</a:t>
            </a:fld>
            <a:endParaRPr lang="x-none"/>
          </a:p>
        </p:txBody>
      </p:sp>
      <p:sp>
        <p:nvSpPr>
          <p:cNvPr id="6"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7" name="Номер слайда 5">
            <a:extLst>
              <a:ext uri="{FF2B5EF4-FFF2-40B4-BE49-F238E27FC236}"/>
            </a:extLst>
          </p:cNvPr>
          <p:cNvSpPr>
            <a:spLocks noGrp="1"/>
          </p:cNvSpPr>
          <p:nvPr>
            <p:ph type="sldNum" sz="quarter" idx="12"/>
          </p:nvPr>
        </p:nvSpPr>
        <p:spPr/>
        <p:txBody>
          <a:bodyPr/>
          <a:lstStyle>
            <a:lvl1pPr>
              <a:defRPr/>
            </a:lvl1pPr>
          </a:lstStyle>
          <a:p>
            <a:pPr>
              <a:defRPr/>
            </a:pPr>
            <a:fld id="{B8F3C99F-B4D4-481E-96CA-97C4CEA6F57B}" type="slidenum">
              <a:rPr lang="x-none"/>
              <a:pPr>
                <a:defRPr/>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x-none"/>
          </a:p>
        </p:txBody>
      </p:sp>
      <p:sp>
        <p:nvSpPr>
          <p:cNvPr id="3" name="Рисунок 2">
            <a:extLst>
              <a:ext uri="{FF2B5EF4-FFF2-40B4-BE49-F238E27FC236}"/>
            </a:extLst>
          </p:cNvPr>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x-none" noProof="0"/>
          </a:p>
        </p:txBody>
      </p:sp>
      <p:sp>
        <p:nvSpPr>
          <p:cNvPr id="4" name="Текст 3">
            <a:extLst>
              <a:ext uri="{FF2B5EF4-FFF2-40B4-BE49-F238E27FC236}"/>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a:extLst>
              <a:ext uri="{FF2B5EF4-FFF2-40B4-BE49-F238E27FC236}"/>
            </a:extLst>
          </p:cNvPr>
          <p:cNvSpPr>
            <a:spLocks noGrp="1"/>
          </p:cNvSpPr>
          <p:nvPr>
            <p:ph type="dt" sz="half" idx="10"/>
          </p:nvPr>
        </p:nvSpPr>
        <p:spPr/>
        <p:txBody>
          <a:bodyPr/>
          <a:lstStyle>
            <a:lvl1pPr>
              <a:defRPr/>
            </a:lvl1pPr>
          </a:lstStyle>
          <a:p>
            <a:pPr>
              <a:defRPr/>
            </a:pPr>
            <a:fld id="{079FBC10-E455-4E0D-AA51-A51AB97543CF}" type="datetimeFigureOut">
              <a:rPr lang="x-none"/>
              <a:pPr>
                <a:defRPr/>
              </a:pPr>
              <a:t>26.12.2024</a:t>
            </a:fld>
            <a:endParaRPr lang="x-none"/>
          </a:p>
        </p:txBody>
      </p:sp>
      <p:sp>
        <p:nvSpPr>
          <p:cNvPr id="6" name="Нижний колонтитул 4">
            <a:extLst>
              <a:ext uri="{FF2B5EF4-FFF2-40B4-BE49-F238E27FC236}"/>
            </a:extLst>
          </p:cNvPr>
          <p:cNvSpPr>
            <a:spLocks noGrp="1"/>
          </p:cNvSpPr>
          <p:nvPr>
            <p:ph type="ftr" sz="quarter" idx="11"/>
          </p:nvPr>
        </p:nvSpPr>
        <p:spPr/>
        <p:txBody>
          <a:bodyPr/>
          <a:lstStyle>
            <a:lvl1pPr>
              <a:defRPr/>
            </a:lvl1pPr>
          </a:lstStyle>
          <a:p>
            <a:pPr>
              <a:defRPr/>
            </a:pPr>
            <a:endParaRPr lang="x-none"/>
          </a:p>
        </p:txBody>
      </p:sp>
      <p:sp>
        <p:nvSpPr>
          <p:cNvPr id="7" name="Номер слайда 5">
            <a:extLst>
              <a:ext uri="{FF2B5EF4-FFF2-40B4-BE49-F238E27FC236}"/>
            </a:extLst>
          </p:cNvPr>
          <p:cNvSpPr>
            <a:spLocks noGrp="1"/>
          </p:cNvSpPr>
          <p:nvPr>
            <p:ph type="sldNum" sz="quarter" idx="12"/>
          </p:nvPr>
        </p:nvSpPr>
        <p:spPr/>
        <p:txBody>
          <a:bodyPr/>
          <a:lstStyle>
            <a:lvl1pPr>
              <a:defRPr/>
            </a:lvl1pPr>
          </a:lstStyle>
          <a:p>
            <a:pPr>
              <a:defRPr/>
            </a:pPr>
            <a:fld id="{C75B1E8B-87F2-48D0-A9D6-205DFBAA2EAD}" type="slidenum">
              <a:rPr lang="x-none"/>
              <a:pPr>
                <a:defRPr/>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a:extLst>
              <a:ext uri="{FF2B5EF4-FFF2-40B4-BE49-F238E27FC236}"/>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A2BC6126-A3A9-48B3-BEB3-47C5DFA72E09}" type="datetimeFigureOut">
              <a:rPr lang="x-none"/>
              <a:pPr>
                <a:defRPr/>
              </a:pPr>
              <a:t>26.12.2024</a:t>
            </a:fld>
            <a:endParaRPr lang="x-none"/>
          </a:p>
        </p:txBody>
      </p:sp>
      <p:sp>
        <p:nvSpPr>
          <p:cNvPr id="5" name="Нижний колонтитул 4">
            <a:extLst>
              <a:ext uri="{FF2B5EF4-FFF2-40B4-BE49-F238E27FC236}"/>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x-none"/>
          </a:p>
        </p:txBody>
      </p:sp>
      <p:sp>
        <p:nvSpPr>
          <p:cNvPr id="6" name="Номер слайда 5">
            <a:extLst>
              <a:ext uri="{FF2B5EF4-FFF2-40B4-BE49-F238E27FC236}"/>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5ACEEC5-D75C-4C1A-90AC-B611AD574385}" type="slidenum">
              <a:rPr lang="x-none"/>
              <a:pPr>
                <a:defRPr/>
              </a:pPr>
              <a:t>‹№›</a:t>
            </a:fld>
            <a:endParaRPr lang="x-none"/>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Прямоугольник 3"/>
          <p:cNvSpPr>
            <a:spLocks noChangeArrowheads="1"/>
          </p:cNvSpPr>
          <p:nvPr/>
        </p:nvSpPr>
        <p:spPr bwMode="auto">
          <a:xfrm>
            <a:off x="2135188" y="188913"/>
            <a:ext cx="7993062" cy="368300"/>
          </a:xfrm>
          <a:prstGeom prst="rect">
            <a:avLst/>
          </a:prstGeom>
          <a:noFill/>
          <a:ln w="9525">
            <a:noFill/>
            <a:miter lim="800000"/>
            <a:headEnd/>
            <a:tailEnd/>
          </a:ln>
        </p:spPr>
        <p:txBody>
          <a:bodyPr>
            <a:spAutoFit/>
          </a:bodyPr>
          <a:lstStyle/>
          <a:p>
            <a:pPr algn="ctr" eaLnBrk="0" hangingPunct="0"/>
            <a:r>
              <a:rPr lang="uk-UA">
                <a:latin typeface="Times New Roman" pitchFamily="18" charset="0"/>
                <a:cs typeface="Times New Roman" pitchFamily="18" charset="0"/>
              </a:rPr>
              <a:t>ОДЕСЬКИЙ НАЦІОНАЛЬНИЙ ТЕХНОЛОГІЧНИЙ УНІВЕРСИТЕТ</a:t>
            </a:r>
          </a:p>
        </p:txBody>
      </p:sp>
      <p:sp>
        <p:nvSpPr>
          <p:cNvPr id="6" name="Прямоугольник 5"/>
          <p:cNvSpPr/>
          <p:nvPr/>
        </p:nvSpPr>
        <p:spPr>
          <a:xfrm>
            <a:off x="788988" y="1196975"/>
            <a:ext cx="10641012" cy="3332163"/>
          </a:xfrm>
          <a:prstGeom prst="rect">
            <a:avLst/>
          </a:prstGeom>
        </p:spPr>
        <p:txBody>
          <a:bodyPr>
            <a:spAutoFit/>
          </a:bodyPr>
          <a:lstStyle/>
          <a:p>
            <a:pPr marL="533400" algn="ctr">
              <a:lnSpc>
                <a:spcPts val="2738"/>
              </a:lnSpc>
              <a:spcBef>
                <a:spcPts val="900"/>
              </a:spcBef>
            </a:pPr>
            <a:r>
              <a:rPr lang="uk-UA" b="1">
                <a:solidFill>
                  <a:srgbClr val="000000"/>
                </a:solidFill>
                <a:latin typeface="Times New Roman" pitchFamily="18" charset="0"/>
                <a:ea typeface="Calibri" pitchFamily="34" charset="0"/>
                <a:cs typeface="Times New Roman" pitchFamily="18" charset="0"/>
              </a:rPr>
              <a:t>КВАЛІФІКАЦІЙНА РОБОТА МАГІСТРА</a:t>
            </a:r>
            <a:endParaRPr lang="ru-RU" b="1">
              <a:latin typeface="Calibri" pitchFamily="34" charset="0"/>
              <a:ea typeface="Calibri" pitchFamily="34" charset="0"/>
              <a:cs typeface="Times New Roman" pitchFamily="18" charset="0"/>
            </a:endParaRPr>
          </a:p>
          <a:p>
            <a:pPr marL="533400" algn="ctr">
              <a:lnSpc>
                <a:spcPts val="2738"/>
              </a:lnSpc>
              <a:spcBef>
                <a:spcPts val="900"/>
              </a:spcBef>
            </a:pPr>
            <a:r>
              <a:rPr lang="uk-UA" b="1">
                <a:latin typeface="Times New Roman" pitchFamily="18" charset="0"/>
                <a:ea typeface="Calibri" pitchFamily="34" charset="0"/>
                <a:cs typeface="Times New Roman" pitchFamily="18" charset="0"/>
              </a:rPr>
              <a:t> </a:t>
            </a:r>
            <a:endParaRPr lang="ru-RU" b="1">
              <a:latin typeface="Calibri" pitchFamily="34" charset="0"/>
              <a:ea typeface="Calibri" pitchFamily="34" charset="0"/>
              <a:cs typeface="Times New Roman" pitchFamily="18" charset="0"/>
            </a:endParaRPr>
          </a:p>
          <a:p>
            <a:pPr marL="533400" algn="ctr"/>
            <a:r>
              <a:rPr lang="uk-UA" b="1">
                <a:solidFill>
                  <a:srgbClr val="000000"/>
                </a:solidFill>
                <a:latin typeface="Times New Roman" pitchFamily="18" charset="0"/>
                <a:ea typeface="Calibri" pitchFamily="34" charset="0"/>
                <a:cs typeface="Times New Roman" pitchFamily="18" charset="0"/>
              </a:rPr>
              <a:t>на тему</a:t>
            </a:r>
            <a:endParaRPr lang="uk-UA" b="1" u="sng">
              <a:solidFill>
                <a:srgbClr val="000000"/>
              </a:solidFill>
              <a:latin typeface="Times New Roman" pitchFamily="18" charset="0"/>
              <a:ea typeface="Calibri" pitchFamily="34" charset="0"/>
              <a:cs typeface="Times New Roman" pitchFamily="18" charset="0"/>
            </a:endParaRPr>
          </a:p>
          <a:p>
            <a:pPr marL="533400" algn="ctr"/>
            <a:r>
              <a:rPr lang="uk-UA" sz="2800" b="1">
                <a:solidFill>
                  <a:srgbClr val="000000"/>
                </a:solidFill>
                <a:latin typeface="Times New Roman" pitchFamily="18" charset="0"/>
                <a:ea typeface="Calibri" pitchFamily="34" charset="0"/>
                <a:cs typeface="Times New Roman" pitchFamily="18" charset="0"/>
              </a:rPr>
              <a:t> «Розробка технології дропсів з впровадженням в технологічний модуль з виробництва харчових продуктів гарячого харчування військових, будівельників, працівників аграрної сфери та інших категорій з обмеженим доступом до стаціонарних точок харчування»</a:t>
            </a:r>
            <a:endParaRPr lang="ru-RU" sz="2800">
              <a:latin typeface="Times New Roman" pitchFamily="18" charset="0"/>
              <a:ea typeface="Calibri" pitchFamily="34" charset="0"/>
              <a:cs typeface="Times New Roman" pitchFamily="18" charset="0"/>
            </a:endParaRPr>
          </a:p>
        </p:txBody>
      </p:sp>
      <p:sp>
        <p:nvSpPr>
          <p:cNvPr id="13315" name="Прямоугольник 6"/>
          <p:cNvSpPr>
            <a:spLocks noChangeArrowheads="1"/>
          </p:cNvSpPr>
          <p:nvPr/>
        </p:nvSpPr>
        <p:spPr bwMode="auto">
          <a:xfrm>
            <a:off x="5808663" y="5445125"/>
            <a:ext cx="4572000" cy="369888"/>
          </a:xfrm>
          <a:prstGeom prst="rect">
            <a:avLst/>
          </a:prstGeom>
          <a:noFill/>
          <a:ln w="9525">
            <a:noFill/>
            <a:miter lim="800000"/>
            <a:headEnd/>
            <a:tailEnd/>
          </a:ln>
        </p:spPr>
        <p:txBody>
          <a:bodyPr>
            <a:spAutoFit/>
          </a:bodyPr>
          <a:lstStyle/>
          <a:p>
            <a:pPr algn="ctr" eaLnBrk="0" hangingPunct="0"/>
            <a:r>
              <a:rPr lang="uk-UA">
                <a:latin typeface="Times New Roman" pitchFamily="18" charset="0"/>
                <a:cs typeface="Times New Roman" pitchFamily="18" charset="0"/>
              </a:rPr>
              <a:t>.</a:t>
            </a:r>
          </a:p>
        </p:txBody>
      </p:sp>
      <p:sp>
        <p:nvSpPr>
          <p:cNvPr id="13316" name="Прямоугольник 7"/>
          <p:cNvSpPr>
            <a:spLocks noChangeArrowheads="1"/>
          </p:cNvSpPr>
          <p:nvPr/>
        </p:nvSpPr>
        <p:spPr bwMode="auto">
          <a:xfrm>
            <a:off x="5407025" y="4922838"/>
            <a:ext cx="5373688" cy="1476375"/>
          </a:xfrm>
          <a:prstGeom prst="rect">
            <a:avLst/>
          </a:prstGeom>
          <a:noFill/>
          <a:ln w="9525">
            <a:noFill/>
            <a:miter lim="800000"/>
            <a:headEnd/>
            <a:tailEnd/>
          </a:ln>
        </p:spPr>
        <p:txBody>
          <a:bodyPr>
            <a:spAutoFit/>
          </a:bodyPr>
          <a:lstStyle/>
          <a:p>
            <a:pPr algn="r"/>
            <a:r>
              <a:rPr lang="uk-UA">
                <a:latin typeface="Calibri" pitchFamily="34" charset="0"/>
              </a:rPr>
              <a:t>Викона</a:t>
            </a:r>
            <a:r>
              <a:rPr lang="ru-RU">
                <a:latin typeface="Calibri" pitchFamily="34" charset="0"/>
              </a:rPr>
              <a:t>в</a:t>
            </a:r>
            <a:r>
              <a:rPr lang="uk-UA">
                <a:latin typeface="Calibri" pitchFamily="34" charset="0"/>
              </a:rPr>
              <a:t> здобувач вищої освіти</a:t>
            </a:r>
          </a:p>
          <a:p>
            <a:pPr algn="r"/>
            <a:r>
              <a:rPr lang="uk-UA">
                <a:latin typeface="Calibri" pitchFamily="34" charset="0"/>
              </a:rPr>
              <a:t>Гр. </a:t>
            </a:r>
            <a:r>
              <a:rPr lang="ru-RU">
                <a:latin typeface="Calibri" pitchFamily="34" charset="0"/>
              </a:rPr>
              <a:t>ТХ-607</a:t>
            </a:r>
          </a:p>
          <a:p>
            <a:pPr algn="r"/>
            <a:r>
              <a:rPr lang="uk-UA">
                <a:latin typeface="Calibri" pitchFamily="34" charset="0"/>
              </a:rPr>
              <a:t>Драганов Олександр Дмитрович</a:t>
            </a:r>
          </a:p>
          <a:p>
            <a:pPr algn="r"/>
            <a:r>
              <a:rPr lang="uk-UA">
                <a:latin typeface="Calibri" pitchFamily="34" charset="0"/>
              </a:rPr>
              <a:t>Керівник: к.т.н,. доц. Дзюба Н.А.</a:t>
            </a:r>
          </a:p>
          <a:p>
            <a:pPr algn="r"/>
            <a:r>
              <a:rPr lang="uk-UA">
                <a:latin typeface="Calibri" pitchFamily="34" charset="0"/>
              </a:rPr>
              <a:t>Консультант: к.е.н., доцент Кривоногова І.Г.</a:t>
            </a:r>
            <a:endParaRPr lang="ru-RU">
              <a:latin typeface="Calibri" pitchFamily="34" charset="0"/>
            </a:endParaRPr>
          </a:p>
        </p:txBody>
      </p:sp>
      <p:pic>
        <p:nvPicPr>
          <p:cNvPr id="13317" name="Рисунок 8"/>
          <p:cNvPicPr>
            <a:picLocks noChangeAspect="1" noChangeArrowheads="1"/>
          </p:cNvPicPr>
          <p:nvPr/>
        </p:nvPicPr>
        <p:blipFill>
          <a:blip r:embed="rId2"/>
          <a:srcRect/>
          <a:stretch>
            <a:fillRect/>
          </a:stretch>
        </p:blipFill>
        <p:spPr bwMode="auto">
          <a:xfrm>
            <a:off x="654050" y="188913"/>
            <a:ext cx="1657350" cy="14668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extLst>
          </p:cNvPr>
          <p:cNvSpPr>
            <a:spLocks noGrp="1"/>
          </p:cNvSpPr>
          <p:nvPr>
            <p:ph type="title"/>
          </p:nvPr>
        </p:nvSpPr>
        <p:spPr>
          <a:xfrm>
            <a:off x="165100" y="85725"/>
            <a:ext cx="11074400" cy="1325563"/>
          </a:xfrm>
        </p:spPr>
        <p:txBody>
          <a:bodyPr rtlCol="0">
            <a:noAutofit/>
          </a:bodyPr>
          <a:lstStyle/>
          <a:p>
            <a:pPr fontAlgn="auto">
              <a:spcAft>
                <a:spcPts val="0"/>
              </a:spcAft>
              <a:defRPr/>
            </a:pPr>
            <a:r>
              <a:rPr lang="uk-UA" sz="2000" kern="50" dirty="0">
                <a:latin typeface="Times New Roman" panose="02020603050405020304" pitchFamily="18" charset="0"/>
                <a:ea typeface="AR PL KaitiM GB"/>
                <a:cs typeface="DejaVu Sans Condensed"/>
              </a:rPr>
              <a:t>Технологічний модуль проектується фургонного типу, який може за необхідності трансформуватись збільшуючи свою площу. В технологічному модулі – польова кухня – організовується 3 відсіки: відсік підготовки сировини, відсік основний, відсік для допоміжного устаткування.</a:t>
            </a:r>
            <a:br>
              <a:rPr lang="uk-UA" sz="2000" kern="50" dirty="0">
                <a:latin typeface="Times New Roman" panose="02020603050405020304" pitchFamily="18" charset="0"/>
                <a:ea typeface="AR PL KaitiM GB"/>
                <a:cs typeface="DejaVu Sans Condensed"/>
              </a:rPr>
            </a:br>
            <a:endParaRPr lang="x-none" sz="2000" dirty="0"/>
          </a:p>
        </p:txBody>
      </p:sp>
      <p:sp>
        <p:nvSpPr>
          <p:cNvPr id="22530" name="TextBox 6"/>
          <p:cNvSpPr txBox="1">
            <a:spLocks noChangeArrowheads="1"/>
          </p:cNvSpPr>
          <p:nvPr/>
        </p:nvSpPr>
        <p:spPr bwMode="auto">
          <a:xfrm>
            <a:off x="165100" y="1087438"/>
            <a:ext cx="11468100" cy="3416300"/>
          </a:xfrm>
          <a:prstGeom prst="rect">
            <a:avLst/>
          </a:prstGeom>
          <a:noFill/>
          <a:ln w="9525">
            <a:noFill/>
            <a:miter lim="800000"/>
            <a:headEnd/>
            <a:tailEnd/>
          </a:ln>
        </p:spPr>
        <p:txBody>
          <a:bodyPr>
            <a:spAutoFit/>
          </a:bodyPr>
          <a:lstStyle/>
          <a:p>
            <a:r>
              <a:rPr lang="uk-UA">
                <a:latin typeface="Times New Roman" pitchFamily="18" charset="0"/>
                <a:cs typeface="Times New Roman" pitchFamily="18" charset="0"/>
              </a:rPr>
              <a:t>В основному відсіку будуть встановлені електроплита та електроустаткування, забезпечення яких буде відбуватись за допомогою мобільного  генератора </a:t>
            </a:r>
            <a:r>
              <a:rPr lang="uk-UA">
                <a:solidFill>
                  <a:srgbClr val="313131"/>
                </a:solidFill>
                <a:latin typeface="Times New Roman" pitchFamily="18" charset="0"/>
                <a:cs typeface="Times New Roman" pitchFamily="18" charset="0"/>
              </a:rPr>
              <a:t>ESTAR F110 SA (88 кВт) + АВР. </a:t>
            </a:r>
            <a:r>
              <a:rPr lang="uk-UA">
                <a:solidFill>
                  <a:srgbClr val="000000"/>
                </a:solidFill>
                <a:latin typeface="Times New Roman" pitchFamily="18" charset="0"/>
                <a:cs typeface="Times New Roman" pitchFamily="18" charset="0"/>
              </a:rPr>
              <a:t>Третій відсік в технологічному модулі виділяємо на технічне оснащення. Так, встановлюємо бак для чистої води на 1000 л, бак для дизельного палива на 1000 л, двохсекційну ванну для миття посуду.</a:t>
            </a:r>
          </a:p>
          <a:p>
            <a:r>
              <a:rPr lang="uk-UA">
                <a:solidFill>
                  <a:srgbClr val="000000"/>
                </a:solidFill>
                <a:latin typeface="Times New Roman" pitchFamily="18" charset="0"/>
                <a:cs typeface="Times New Roman" pitchFamily="18" charset="0"/>
              </a:rPr>
              <a:t>Для роздавання готових страв встановлюємо 2 столи-тумби СП2ПДВК Стандарт Єфес, які будуть виконувати роль лінії роздачі при обслуговуванні споживачів та будуть функціонально-технологічними під час виробничого процесу.</a:t>
            </a:r>
          </a:p>
          <a:p>
            <a:r>
              <a:rPr lang="uk-UA">
                <a:solidFill>
                  <a:srgbClr val="000000"/>
                </a:solidFill>
                <a:latin typeface="Times New Roman" pitchFamily="18" charset="0"/>
                <a:cs typeface="Times New Roman" pitchFamily="18" charset="0"/>
              </a:rPr>
              <a:t>Технологічний модуль піднятий над рівнем землі, тому споживачі повинні будуть піднятись відкидними сходами до модулю, отримати їжу та спуститись тими ж сходами. Над плитою та котлами встановлюємо пристінні витяжки, які працюють від генератора, габаритними розмірами (600х600х300) мм.</a:t>
            </a:r>
            <a:endParaRPr lang="ru-RU">
              <a:latin typeface="Times New Roman" pitchFamily="18" charset="0"/>
              <a:cs typeface="Times New Roman" pitchFamily="18" charset="0"/>
            </a:endParaRPr>
          </a:p>
          <a:p>
            <a:endParaRPr lang="ru-RU">
              <a:latin typeface="Times New Roman" pitchFamily="18" charset="0"/>
              <a:cs typeface="Times New Roman" pitchFamily="18" charset="0"/>
            </a:endParaRPr>
          </a:p>
          <a:p>
            <a:r>
              <a:rPr lang="uk-UA">
                <a:solidFill>
                  <a:srgbClr val="313131"/>
                </a:solidFill>
                <a:latin typeface="Times New Roman" pitchFamily="18" charset="0"/>
                <a:cs typeface="Times New Roman" pitchFamily="18" charset="0"/>
              </a:rPr>
              <a:t> </a:t>
            </a:r>
            <a:endParaRPr lang="ru-RU">
              <a:latin typeface="Calibri" pitchFamily="34" charset="0"/>
            </a:endParaRPr>
          </a:p>
        </p:txBody>
      </p:sp>
      <p:pic>
        <p:nvPicPr>
          <p:cNvPr id="22531" name="Picture 8" descr="Техніка і засоби тилу ворога (початок)"/>
          <p:cNvPicPr>
            <a:picLocks noChangeAspect="1" noChangeArrowheads="1"/>
          </p:cNvPicPr>
          <p:nvPr/>
        </p:nvPicPr>
        <p:blipFill>
          <a:blip r:embed="rId2"/>
          <a:srcRect/>
          <a:stretch>
            <a:fillRect/>
          </a:stretch>
        </p:blipFill>
        <p:spPr bwMode="auto">
          <a:xfrm>
            <a:off x="2108200" y="3871913"/>
            <a:ext cx="6419850" cy="2986087"/>
          </a:xfrm>
          <a:prstGeom prst="rect">
            <a:avLst/>
          </a:prstGeom>
          <a:noFill/>
          <a:ln w="9525">
            <a:noFill/>
            <a:miter lim="800000"/>
            <a:headEnd/>
            <a:tailEnd/>
          </a:ln>
        </p:spPr>
      </p:pic>
      <p:sp>
        <p:nvSpPr>
          <p:cNvPr id="5" name="Прямоугольник 4">
            <a:extLst>
              <a:ext uri="{FF2B5EF4-FFF2-40B4-BE49-F238E27FC236}"/>
            </a:extLst>
          </p:cNvPr>
          <p:cNvSpPr/>
          <p:nvPr/>
        </p:nvSpPr>
        <p:spPr>
          <a:xfrm>
            <a:off x="3676650" y="6410325"/>
            <a:ext cx="404813" cy="19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x-none"/>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4"/>
          <p:cNvSpPr txBox="1">
            <a:spLocks noChangeArrowheads="1"/>
          </p:cNvSpPr>
          <p:nvPr/>
        </p:nvSpPr>
        <p:spPr bwMode="auto">
          <a:xfrm>
            <a:off x="579438" y="269875"/>
            <a:ext cx="10561637" cy="923925"/>
          </a:xfrm>
          <a:prstGeom prst="rect">
            <a:avLst/>
          </a:prstGeom>
          <a:noFill/>
          <a:ln w="9525">
            <a:noFill/>
            <a:miter lim="800000"/>
            <a:headEnd/>
            <a:tailEnd/>
          </a:ln>
        </p:spPr>
        <p:txBody>
          <a:bodyPr>
            <a:spAutoFit/>
          </a:bodyPr>
          <a:lstStyle/>
          <a:p>
            <a:pPr indent="449263" algn="ctr"/>
            <a:r>
              <a:rPr lang="uk-UA">
                <a:latin typeface="Times New Roman" pitchFamily="18" charset="0"/>
                <a:cs typeface="Times New Roman" pitchFamily="18" charset="0"/>
              </a:rPr>
              <a:t>Для збереження та перевезення м’ясо-рибної та молочної продукції передбачаємо авторефрежератор – автомобіль з теплоізольованим фургоном, забезпечений холодильними установками, які поглинають тепло і підтримують у вантажному відсіку заданий температурний режим. </a:t>
            </a:r>
          </a:p>
        </p:txBody>
      </p:sp>
      <p:sp>
        <p:nvSpPr>
          <p:cNvPr id="23554" name="TextBox 8"/>
          <p:cNvSpPr txBox="1">
            <a:spLocks noChangeArrowheads="1"/>
          </p:cNvSpPr>
          <p:nvPr/>
        </p:nvSpPr>
        <p:spPr bwMode="auto">
          <a:xfrm>
            <a:off x="279400" y="1476375"/>
            <a:ext cx="7659688" cy="3692525"/>
          </a:xfrm>
          <a:prstGeom prst="rect">
            <a:avLst/>
          </a:prstGeom>
          <a:noFill/>
          <a:ln w="9525">
            <a:noFill/>
            <a:miter lim="800000"/>
            <a:headEnd/>
            <a:tailEnd/>
          </a:ln>
        </p:spPr>
        <p:txBody>
          <a:bodyPr>
            <a:spAutoFit/>
          </a:bodyPr>
          <a:lstStyle/>
          <a:p>
            <a:pPr indent="449263" algn="just"/>
            <a:r>
              <a:rPr lang="uk-UA">
                <a:latin typeface="Times New Roman" pitchFamily="18" charset="0"/>
                <a:cs typeface="Times New Roman" pitchFamily="18" charset="0"/>
              </a:rPr>
              <a:t>Вибираємо вантажний рефрежератор </a:t>
            </a:r>
            <a:r>
              <a:rPr lang="uk-UA">
                <a:solidFill>
                  <a:srgbClr val="232526"/>
                </a:solidFill>
                <a:latin typeface="Times New Roman" pitchFamily="18" charset="0"/>
                <a:cs typeface="Times New Roman" pitchFamily="18" charset="0"/>
              </a:rPr>
              <a:t>RENAULT модель D16 E6 Refrigerator 16 tons / Lift / Sleeping cabin, року випуску 2019 р., який забезпечує сировиною на 15 днів.</a:t>
            </a:r>
          </a:p>
          <a:p>
            <a:pPr indent="449263" algn="just"/>
            <a:endParaRPr lang="uk-UA">
              <a:solidFill>
                <a:srgbClr val="232526"/>
              </a:solidFill>
              <a:latin typeface="Times New Roman" pitchFamily="18" charset="0"/>
              <a:cs typeface="Times New Roman" pitchFamily="18" charset="0"/>
            </a:endParaRPr>
          </a:p>
          <a:p>
            <a:pPr indent="449263" algn="just"/>
            <a:endParaRPr lang="uk-UA">
              <a:solidFill>
                <a:srgbClr val="232526"/>
              </a:solidFill>
              <a:latin typeface="Times New Roman" pitchFamily="18" charset="0"/>
              <a:cs typeface="Times New Roman" pitchFamily="18" charset="0"/>
            </a:endParaRPr>
          </a:p>
          <a:p>
            <a:pPr indent="449263" algn="just"/>
            <a:endParaRPr lang="uk-UA">
              <a:solidFill>
                <a:srgbClr val="232526"/>
              </a:solidFill>
              <a:latin typeface="Times New Roman" pitchFamily="18" charset="0"/>
              <a:cs typeface="Times New Roman" pitchFamily="18" charset="0"/>
            </a:endParaRPr>
          </a:p>
          <a:p>
            <a:pPr indent="449263" algn="just"/>
            <a:endParaRPr lang="uk-UA">
              <a:solidFill>
                <a:srgbClr val="232526"/>
              </a:solidFill>
              <a:latin typeface="Times New Roman" pitchFamily="18" charset="0"/>
              <a:cs typeface="Times New Roman" pitchFamily="18" charset="0"/>
            </a:endParaRPr>
          </a:p>
          <a:p>
            <a:pPr indent="449263" algn="just"/>
            <a:r>
              <a:rPr lang="uk-UA">
                <a:latin typeface="Times New Roman" pitchFamily="18" charset="0"/>
                <a:cs typeface="Times New Roman" pitchFamily="18" charset="0"/>
              </a:rPr>
              <a:t>Для перевезення сухої сировини, консервів, інвентарю передбачаємо закупівлю вантажівки Isuzu NMR85 у версії СКС-INMR85-01БП, що призначена для перевезення військового майна та вантажів вагою до 2800 кг. </a:t>
            </a:r>
          </a:p>
          <a:p>
            <a:pPr indent="449263" algn="just"/>
            <a:endParaRPr lang="uk-UA">
              <a:latin typeface="Times New Roman" pitchFamily="18" charset="0"/>
              <a:cs typeface="Times New Roman" pitchFamily="18" charset="0"/>
            </a:endParaRPr>
          </a:p>
          <a:p>
            <a:pPr indent="449263" algn="just"/>
            <a:endParaRPr lang="ru-RU">
              <a:latin typeface="Calibri" pitchFamily="34" charset="0"/>
              <a:cs typeface="Times New Roman" pitchFamily="18" charset="0"/>
            </a:endParaRPr>
          </a:p>
        </p:txBody>
      </p:sp>
      <p:pic>
        <p:nvPicPr>
          <p:cNvPr id="23555" name="Picture 2" descr="Рефрижератор RENAULT D16 E6 Refrigerator / ATP/FRC to 2027 / 16 tons / Lift  / Sleeping cabin из Польши, купить подержанный Рефрижератор, Truck1 ID:  7908513"/>
          <p:cNvPicPr>
            <a:picLocks noChangeAspect="1" noChangeArrowheads="1"/>
          </p:cNvPicPr>
          <p:nvPr/>
        </p:nvPicPr>
        <p:blipFill>
          <a:blip r:embed="rId2"/>
          <a:srcRect/>
          <a:stretch>
            <a:fillRect/>
          </a:stretch>
        </p:blipFill>
        <p:spPr bwMode="auto">
          <a:xfrm>
            <a:off x="8202613" y="1331913"/>
            <a:ext cx="2855912" cy="1736725"/>
          </a:xfrm>
          <a:prstGeom prst="rect">
            <a:avLst/>
          </a:prstGeom>
          <a:noFill/>
          <a:ln w="9525">
            <a:noFill/>
            <a:miter lim="800000"/>
            <a:headEnd/>
            <a:tailEnd/>
          </a:ln>
        </p:spPr>
      </p:pic>
      <p:pic>
        <p:nvPicPr>
          <p:cNvPr id="23556" name="Picture 4" descr="Автомобіль вантажний ISUZU NMR 85 L рефрижератор"/>
          <p:cNvPicPr>
            <a:picLocks noChangeAspect="1" noChangeArrowheads="1"/>
          </p:cNvPicPr>
          <p:nvPr/>
        </p:nvPicPr>
        <p:blipFill>
          <a:blip r:embed="rId3"/>
          <a:srcRect b="21463"/>
          <a:stretch>
            <a:fillRect/>
          </a:stretch>
        </p:blipFill>
        <p:spPr bwMode="auto">
          <a:xfrm>
            <a:off x="8166100" y="3579813"/>
            <a:ext cx="3281363" cy="173513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Рисунок 3"/>
          <p:cNvPicPr>
            <a:picLocks noChangeAspect="1"/>
          </p:cNvPicPr>
          <p:nvPr/>
        </p:nvPicPr>
        <p:blipFill>
          <a:blip r:embed="rId2"/>
          <a:srcRect l="11250" t="14955" r="25203" b="7928"/>
          <a:stretch>
            <a:fillRect/>
          </a:stretch>
        </p:blipFill>
        <p:spPr bwMode="auto">
          <a:xfrm>
            <a:off x="2063750" y="84138"/>
            <a:ext cx="9921875" cy="6773862"/>
          </a:xfrm>
          <a:prstGeom prst="rect">
            <a:avLst/>
          </a:prstGeom>
          <a:noFill/>
          <a:ln w="9525">
            <a:noFill/>
            <a:miter lim="800000"/>
            <a:headEnd/>
            <a:tailEnd/>
          </a:ln>
        </p:spPr>
      </p:pic>
      <p:sp>
        <p:nvSpPr>
          <p:cNvPr id="24578" name="Прямоугольник 5"/>
          <p:cNvSpPr>
            <a:spLocks noChangeArrowheads="1"/>
          </p:cNvSpPr>
          <p:nvPr/>
        </p:nvSpPr>
        <p:spPr bwMode="auto">
          <a:xfrm>
            <a:off x="0" y="344488"/>
            <a:ext cx="2352675" cy="1570037"/>
          </a:xfrm>
          <a:prstGeom prst="rect">
            <a:avLst/>
          </a:prstGeom>
          <a:noFill/>
          <a:ln w="9525">
            <a:noFill/>
            <a:miter lim="800000"/>
            <a:headEnd/>
            <a:tailEnd/>
          </a:ln>
        </p:spPr>
        <p:txBody>
          <a:bodyPr>
            <a:spAutoFit/>
          </a:bodyPr>
          <a:lstStyle/>
          <a:p>
            <a:pPr algn="ctr" eaLnBrk="0" hangingPunct="0"/>
            <a:r>
              <a:rPr lang="uk-UA" sz="3200" b="1">
                <a:latin typeface="Times New Roman" pitchFamily="18" charset="0"/>
                <a:cs typeface="Times New Roman" pitchFamily="18" charset="0"/>
              </a:rPr>
              <a:t>План опорної їдальні</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Рисунок 2"/>
          <p:cNvPicPr>
            <a:picLocks noChangeAspect="1"/>
          </p:cNvPicPr>
          <p:nvPr/>
        </p:nvPicPr>
        <p:blipFill>
          <a:blip r:embed="rId2"/>
          <a:srcRect l="25063" t="19409" r="24146" b="16962"/>
          <a:stretch>
            <a:fillRect/>
          </a:stretch>
        </p:blipFill>
        <p:spPr bwMode="auto">
          <a:xfrm>
            <a:off x="3101975" y="468313"/>
            <a:ext cx="8774113" cy="6183312"/>
          </a:xfrm>
          <a:prstGeom prst="rect">
            <a:avLst/>
          </a:prstGeom>
          <a:noFill/>
          <a:ln w="9525">
            <a:noFill/>
            <a:miter lim="800000"/>
            <a:headEnd/>
            <a:tailEnd/>
          </a:ln>
        </p:spPr>
      </p:pic>
      <p:sp>
        <p:nvSpPr>
          <p:cNvPr id="25602" name="Прямоугольник 5"/>
          <p:cNvSpPr>
            <a:spLocks noChangeArrowheads="1"/>
          </p:cNvSpPr>
          <p:nvPr/>
        </p:nvSpPr>
        <p:spPr bwMode="auto">
          <a:xfrm>
            <a:off x="0" y="0"/>
            <a:ext cx="5641975" cy="584200"/>
          </a:xfrm>
          <a:prstGeom prst="rect">
            <a:avLst/>
          </a:prstGeom>
          <a:noFill/>
          <a:ln w="9525">
            <a:noFill/>
            <a:miter lim="800000"/>
            <a:headEnd/>
            <a:tailEnd/>
          </a:ln>
        </p:spPr>
        <p:txBody>
          <a:bodyPr>
            <a:spAutoFit/>
          </a:bodyPr>
          <a:lstStyle/>
          <a:p>
            <a:pPr algn="ctr" eaLnBrk="0" hangingPunct="0"/>
            <a:r>
              <a:rPr lang="uk-UA" sz="3200" b="1">
                <a:latin typeface="Times New Roman" pitchFamily="18" charset="0"/>
                <a:cs typeface="Times New Roman" pitchFamily="18" charset="0"/>
              </a:rPr>
              <a:t>Функціональні схеми страв</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3"/>
          <p:cNvSpPr>
            <a:spLocks noChangeArrowheads="1"/>
          </p:cNvSpPr>
          <p:nvPr/>
        </p:nvSpPr>
        <p:spPr bwMode="auto">
          <a:xfrm>
            <a:off x="0" y="0"/>
            <a:ext cx="3136900" cy="1077913"/>
          </a:xfrm>
          <a:prstGeom prst="rect">
            <a:avLst/>
          </a:prstGeom>
          <a:noFill/>
          <a:ln w="9525">
            <a:noFill/>
            <a:miter lim="800000"/>
            <a:headEnd/>
            <a:tailEnd/>
          </a:ln>
        </p:spPr>
        <p:txBody>
          <a:bodyPr>
            <a:spAutoFit/>
          </a:bodyPr>
          <a:lstStyle/>
          <a:p>
            <a:pPr algn="ctr" eaLnBrk="0" hangingPunct="0"/>
            <a:r>
              <a:rPr lang="uk-UA" sz="3200" b="1">
                <a:latin typeface="Times New Roman" pitchFamily="18" charset="0"/>
                <a:cs typeface="Times New Roman" pitchFamily="18" charset="0"/>
              </a:rPr>
              <a:t>Функціональні схеми страв</a:t>
            </a:r>
          </a:p>
        </p:txBody>
      </p:sp>
      <p:pic>
        <p:nvPicPr>
          <p:cNvPr id="26626" name="Рисунок 5"/>
          <p:cNvPicPr>
            <a:picLocks noChangeAspect="1"/>
          </p:cNvPicPr>
          <p:nvPr/>
        </p:nvPicPr>
        <p:blipFill>
          <a:blip r:embed="rId2"/>
          <a:srcRect l="18417" t="11308" r="16835" b="8524"/>
          <a:stretch>
            <a:fillRect/>
          </a:stretch>
        </p:blipFill>
        <p:spPr bwMode="auto">
          <a:xfrm>
            <a:off x="2743200" y="449263"/>
            <a:ext cx="8947150" cy="6319837"/>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4"/>
          <p:cNvSpPr txBox="1">
            <a:spLocks noChangeArrowheads="1"/>
          </p:cNvSpPr>
          <p:nvPr/>
        </p:nvSpPr>
        <p:spPr bwMode="auto">
          <a:xfrm>
            <a:off x="439738" y="446088"/>
            <a:ext cx="9340850" cy="1316037"/>
          </a:xfrm>
          <a:prstGeom prst="rect">
            <a:avLst/>
          </a:prstGeom>
          <a:noFill/>
          <a:ln w="9525">
            <a:noFill/>
            <a:miter lim="800000"/>
            <a:headEnd/>
            <a:tailEnd/>
          </a:ln>
        </p:spPr>
        <p:txBody>
          <a:bodyPr>
            <a:spAutoFit/>
          </a:bodyPr>
          <a:lstStyle/>
          <a:p>
            <a:pPr indent="449263" algn="ctr">
              <a:lnSpc>
                <a:spcPct val="150000"/>
              </a:lnSpc>
              <a:spcAft>
                <a:spcPts val="800"/>
              </a:spcAft>
            </a:pPr>
            <a:r>
              <a:rPr lang="uk-UA" sz="2800" b="1">
                <a:latin typeface="Times New Roman" pitchFamily="18" charset="0"/>
                <a:ea typeface="MS Mincho" pitchFamily="49" charset="-128"/>
                <a:cs typeface="Times New Roman" pitchFamily="18" charset="0"/>
              </a:rPr>
              <a:t>Основні економічні показники роботи підприємства, що проектується</a:t>
            </a:r>
            <a:endParaRPr lang="ru-RU" sz="2800" b="1">
              <a:latin typeface="Calibri" pitchFamily="34" charset="0"/>
              <a:ea typeface="Calibri" pitchFamily="34" charset="0"/>
              <a:cs typeface="Times New Roman" pitchFamily="18" charset="0"/>
            </a:endParaRPr>
          </a:p>
        </p:txBody>
      </p:sp>
      <p:graphicFrame>
        <p:nvGraphicFramePr>
          <p:cNvPr id="6" name="Таблица 5">
            <a:extLst>
              <a:ext uri="{FF2B5EF4-FFF2-40B4-BE49-F238E27FC236}"/>
            </a:extLst>
          </p:cNvPr>
          <p:cNvGraphicFramePr>
            <a:graphicFrameLocks noGrp="1"/>
          </p:cNvGraphicFramePr>
          <p:nvPr/>
        </p:nvGraphicFramePr>
        <p:xfrm>
          <a:off x="555625" y="1762125"/>
          <a:ext cx="9224963" cy="4625975"/>
        </p:xfrm>
        <a:graphic>
          <a:graphicData uri="http://schemas.openxmlformats.org/drawingml/2006/table">
            <a:tbl>
              <a:tblPr firstRow="1" firstCol="1" bandRow="1">
                <a:tableStyleId>{5C22544A-7EE6-4342-B048-85BDC9FD1C3A}</a:tableStyleId>
              </a:tblPr>
              <a:tblGrid>
                <a:gridCol w="629678">
                  <a:extLst>
                    <a:ext uri="{9D8B030D-6E8A-4147-A177-3AD203B41FA5}"/>
                  </a:extLst>
                </a:gridCol>
                <a:gridCol w="4053264">
                  <a:extLst>
                    <a:ext uri="{9D8B030D-6E8A-4147-A177-3AD203B41FA5}"/>
                  </a:extLst>
                </a:gridCol>
                <a:gridCol w="2822825">
                  <a:extLst>
                    <a:ext uri="{9D8B030D-6E8A-4147-A177-3AD203B41FA5}"/>
                  </a:extLst>
                </a:gridCol>
                <a:gridCol w="1719255">
                  <a:extLst>
                    <a:ext uri="{9D8B030D-6E8A-4147-A177-3AD203B41FA5}"/>
                  </a:extLst>
                </a:gridCol>
              </a:tblGrid>
              <a:tr h="680995">
                <a:tc>
                  <a:txBody>
                    <a:bodyPr/>
                    <a:lstStyle/>
                    <a:p>
                      <a:pPr algn="ctr">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 п/п</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Показники</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Одиниці вимірювання</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Значення</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1</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Валовий товарообіг</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тис. грн.</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30736,11</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2</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Чистий дохід від реалізації</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тис. грн.</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25613,43</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3</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Витрати операційної діяльності</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тис. грн.</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24392,30</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68099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4</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Фінансові результати від звичайної діяльності до оподаткування </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тис. грн.</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1221,12</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5</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Чистий прибуток</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тис. грн.</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1001,32</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6</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Рентабельність продажів</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3,91</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68099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7</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Поріг рентабельності в грошовому вираженні </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тис. грн.</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20835,26</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8</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Середній чек</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грн.</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76,84</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332815">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9</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a:solidFill>
                            <a:schemeClr val="tx1"/>
                          </a:solidFill>
                          <a:effectLst/>
                          <a:latin typeface="Arial" panose="020B0604020202020204" pitchFamily="34" charset="0"/>
                          <a:cs typeface="Arial" panose="020B0604020202020204" pitchFamily="34" charset="0"/>
                        </a:rPr>
                        <a:t>Термін окупності капітальних вкладень</a:t>
                      </a:r>
                      <a:endParaRPr lang="x-none" sz="18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роки</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uk-UA" sz="1800" dirty="0">
                          <a:solidFill>
                            <a:schemeClr val="tx1"/>
                          </a:solidFill>
                          <a:effectLst/>
                          <a:latin typeface="Arial" panose="020B0604020202020204" pitchFamily="34" charset="0"/>
                          <a:cs typeface="Arial" panose="020B0604020202020204" pitchFamily="34" charset="0"/>
                        </a:rPr>
                        <a:t>4,27</a:t>
                      </a:r>
                      <a:endParaRPr lang="x-none"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Прямоугольник 3"/>
          <p:cNvSpPr>
            <a:spLocks noChangeArrowheads="1"/>
          </p:cNvSpPr>
          <p:nvPr/>
        </p:nvSpPr>
        <p:spPr bwMode="auto">
          <a:xfrm>
            <a:off x="2135188" y="188913"/>
            <a:ext cx="7993062" cy="584200"/>
          </a:xfrm>
          <a:prstGeom prst="rect">
            <a:avLst/>
          </a:prstGeom>
          <a:noFill/>
          <a:ln w="9525">
            <a:noFill/>
            <a:miter lim="800000"/>
            <a:headEnd/>
            <a:tailEnd/>
          </a:ln>
        </p:spPr>
        <p:txBody>
          <a:bodyPr>
            <a:spAutoFit/>
          </a:bodyPr>
          <a:lstStyle/>
          <a:p>
            <a:pPr algn="ctr" eaLnBrk="0" hangingPunct="0"/>
            <a:r>
              <a:rPr lang="uk-UA" sz="3200" b="1">
                <a:latin typeface="Times New Roman" pitchFamily="18" charset="0"/>
                <a:cs typeface="Times New Roman" pitchFamily="18" charset="0"/>
              </a:rPr>
              <a:t>Науково-дослідна робота</a:t>
            </a:r>
          </a:p>
        </p:txBody>
      </p:sp>
      <p:sp>
        <p:nvSpPr>
          <p:cNvPr id="14338" name="TextBox 5"/>
          <p:cNvSpPr txBox="1">
            <a:spLocks noChangeArrowheads="1"/>
          </p:cNvSpPr>
          <p:nvPr/>
        </p:nvSpPr>
        <p:spPr bwMode="auto">
          <a:xfrm>
            <a:off x="38100" y="773113"/>
            <a:ext cx="8191500" cy="2125662"/>
          </a:xfrm>
          <a:prstGeom prst="rect">
            <a:avLst/>
          </a:prstGeom>
          <a:noFill/>
          <a:ln w="9525">
            <a:noFill/>
            <a:miter lim="800000"/>
            <a:headEnd/>
            <a:tailEnd/>
          </a:ln>
        </p:spPr>
        <p:txBody>
          <a:bodyPr>
            <a:spAutoFit/>
          </a:bodyPr>
          <a:lstStyle/>
          <a:p>
            <a:pPr marL="457200" indent="449263" algn="just">
              <a:lnSpc>
                <a:spcPct val="150000"/>
              </a:lnSpc>
              <a:spcAft>
                <a:spcPts val="1000"/>
              </a:spcAft>
            </a:pPr>
            <a:r>
              <a:rPr lang="uk-UA">
                <a:latin typeface="Times New Roman" pitchFamily="18" charset="0"/>
                <a:ea typeface="Calibri" pitchFamily="34" charset="0"/>
                <a:cs typeface="Times New Roman" pitchFamily="18" charset="0"/>
              </a:rPr>
              <a:t>Фруктово йогуртові дропси - це повітряні краплі молочного йогурту з фруктовим смузі. Дропси (крапельки) продукту заморожуються і сушаться методом ліофільної сушіння. Фруктово йогуртові дропси можуть використовуватися як самостійні ласощі (корисний перекус), так і як сировина для кондитерів, шоколат, виробників каш, мюслей.</a:t>
            </a:r>
            <a:endParaRPr lang="ru-RU" sz="1400">
              <a:latin typeface="Calibri" pitchFamily="34" charset="0"/>
              <a:ea typeface="Calibri" pitchFamily="34" charset="0"/>
              <a:cs typeface="Times New Roman" pitchFamily="18" charset="0"/>
            </a:endParaRPr>
          </a:p>
        </p:txBody>
      </p:sp>
      <p:pic>
        <p:nvPicPr>
          <p:cNvPr id="14339" name="Picture 2" descr="Сублімований йогурт з чорною смородиною, Дропси Купити в Києві, Україні за  ціною 2 200 грн. грн. ᐈ Магазин ZaPodarkom"/>
          <p:cNvPicPr>
            <a:picLocks noChangeAspect="1" noChangeArrowheads="1"/>
          </p:cNvPicPr>
          <p:nvPr/>
        </p:nvPicPr>
        <p:blipFill>
          <a:blip r:embed="rId2"/>
          <a:srcRect/>
          <a:stretch>
            <a:fillRect/>
          </a:stretch>
        </p:blipFill>
        <p:spPr bwMode="auto">
          <a:xfrm>
            <a:off x="8629650" y="908050"/>
            <a:ext cx="2457450" cy="1857375"/>
          </a:xfrm>
          <a:prstGeom prst="rect">
            <a:avLst/>
          </a:prstGeom>
          <a:noFill/>
          <a:ln w="9525">
            <a:noFill/>
            <a:miter lim="800000"/>
            <a:headEnd/>
            <a:tailEnd/>
          </a:ln>
        </p:spPr>
      </p:pic>
      <p:pic>
        <p:nvPicPr>
          <p:cNvPr id="14340" name="Picture 4" descr="Купити Сублімовані кизилово-йогуртові дропси Famberry в інтернет-магазині  крафтових товарів Це Крафт"/>
          <p:cNvPicPr>
            <a:picLocks noChangeAspect="1" noChangeArrowheads="1"/>
          </p:cNvPicPr>
          <p:nvPr/>
        </p:nvPicPr>
        <p:blipFill>
          <a:blip r:embed="rId3"/>
          <a:srcRect/>
          <a:stretch>
            <a:fillRect/>
          </a:stretch>
        </p:blipFill>
        <p:spPr bwMode="auto">
          <a:xfrm>
            <a:off x="9539288" y="2898775"/>
            <a:ext cx="2143125" cy="2143125"/>
          </a:xfrm>
          <a:prstGeom prst="rect">
            <a:avLst/>
          </a:prstGeom>
          <a:noFill/>
          <a:ln w="9525">
            <a:noFill/>
            <a:miter lim="800000"/>
            <a:headEnd/>
            <a:tailEnd/>
          </a:ln>
        </p:spPr>
      </p:pic>
      <p:pic>
        <p:nvPicPr>
          <p:cNvPr id="14341" name="Picture 6" descr="Йогурт сухий, дропси"/>
          <p:cNvPicPr>
            <a:picLocks noChangeAspect="1" noChangeArrowheads="1"/>
          </p:cNvPicPr>
          <p:nvPr/>
        </p:nvPicPr>
        <p:blipFill>
          <a:blip r:embed="rId4"/>
          <a:srcRect/>
          <a:stretch>
            <a:fillRect/>
          </a:stretch>
        </p:blipFill>
        <p:spPr bwMode="auto">
          <a:xfrm>
            <a:off x="7412038" y="4432300"/>
            <a:ext cx="2125662" cy="2125663"/>
          </a:xfrm>
          <a:prstGeom prst="rect">
            <a:avLst/>
          </a:prstGeom>
          <a:noFill/>
          <a:ln w="9525">
            <a:noFill/>
            <a:miter lim="800000"/>
            <a:headEnd/>
            <a:tailEnd/>
          </a:ln>
        </p:spPr>
      </p:pic>
      <p:sp>
        <p:nvSpPr>
          <p:cNvPr id="14342" name="TextBox 10"/>
          <p:cNvSpPr txBox="1">
            <a:spLocks noChangeArrowheads="1"/>
          </p:cNvSpPr>
          <p:nvPr/>
        </p:nvSpPr>
        <p:spPr bwMode="auto">
          <a:xfrm>
            <a:off x="396875" y="3113088"/>
            <a:ext cx="6640513" cy="2862262"/>
          </a:xfrm>
          <a:prstGeom prst="rect">
            <a:avLst/>
          </a:prstGeom>
          <a:noFill/>
          <a:ln w="9525">
            <a:noFill/>
            <a:miter lim="800000"/>
            <a:headEnd/>
            <a:tailEnd/>
          </a:ln>
        </p:spPr>
        <p:txBody>
          <a:bodyPr>
            <a:spAutoFit/>
          </a:bodyPr>
          <a:lstStyle/>
          <a:p>
            <a:r>
              <a:rPr lang="uk-UA">
                <a:latin typeface="Times New Roman" pitchFamily="18" charset="0"/>
                <a:cs typeface="Times New Roman" pitchFamily="18" charset="0"/>
              </a:rPr>
              <a:t>При додаванні фруктових дропсів у випічку вони створюють м'які, схожі на варення плями, які дозволяють покращити смакові якості ваших виробів: кексів, хліба, тістечок, булочок тощо. Фруктово йогуртові дропси використовуються як чудова добавка, підкреслюючи ваш сніданок вершковим смаком. Дропси покращують зовнішню привабливість вашого продукту та роблять його унікальним на ринку. Дуже часто дропси використовуються як добавка до шоколадної плитки, будучи її начинкою. Широкий асортимент фруктових, йогуртових, фруктово-йогуртових дропсів </a:t>
            </a:r>
            <a:endParaRPr lang="ru-RU">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5"/>
          <p:cNvSpPr txBox="1">
            <a:spLocks noChangeArrowheads="1"/>
          </p:cNvSpPr>
          <p:nvPr/>
        </p:nvSpPr>
        <p:spPr bwMode="auto">
          <a:xfrm>
            <a:off x="1565275" y="284163"/>
            <a:ext cx="9558338" cy="523875"/>
          </a:xfrm>
          <a:prstGeom prst="rect">
            <a:avLst/>
          </a:prstGeom>
          <a:noFill/>
          <a:ln w="9525">
            <a:noFill/>
            <a:miter lim="800000"/>
            <a:headEnd/>
            <a:tailEnd/>
          </a:ln>
        </p:spPr>
        <p:txBody>
          <a:bodyPr>
            <a:spAutoFit/>
          </a:bodyPr>
          <a:lstStyle/>
          <a:p>
            <a:r>
              <a:rPr lang="uk-UA" sz="2800" b="1">
                <a:latin typeface="Times New Roman" pitchFamily="18" charset="0"/>
              </a:rPr>
              <a:t>Розробка технології страви для здорового харчування</a:t>
            </a:r>
            <a:endParaRPr lang="ru-RU" sz="2800">
              <a:latin typeface="Calibri" pitchFamily="34" charset="0"/>
            </a:endParaRPr>
          </a:p>
        </p:txBody>
      </p:sp>
      <p:sp>
        <p:nvSpPr>
          <p:cNvPr id="15362" name="TextBox 7"/>
          <p:cNvSpPr txBox="1">
            <a:spLocks noChangeArrowheads="1"/>
          </p:cNvSpPr>
          <p:nvPr/>
        </p:nvSpPr>
        <p:spPr bwMode="auto">
          <a:xfrm>
            <a:off x="250825" y="979488"/>
            <a:ext cx="6497638" cy="646112"/>
          </a:xfrm>
          <a:prstGeom prst="rect">
            <a:avLst/>
          </a:prstGeom>
          <a:noFill/>
          <a:ln w="9525">
            <a:noFill/>
            <a:miter lim="800000"/>
            <a:headEnd/>
            <a:tailEnd/>
          </a:ln>
        </p:spPr>
        <p:txBody>
          <a:bodyPr>
            <a:spAutoFit/>
          </a:bodyPr>
          <a:lstStyle/>
          <a:p>
            <a:pPr algn="ctr"/>
            <a:r>
              <a:rPr lang="uk-UA">
                <a:latin typeface="Times New Roman" pitchFamily="18" charset="0"/>
              </a:rPr>
              <a:t>Для виробництва фруктово-йогуртних дропсів обрали наступну сировину: кизилове пюре, яблучне пюре, мед, йогурт. </a:t>
            </a:r>
            <a:endParaRPr lang="ru-RU">
              <a:latin typeface="Calibri" pitchFamily="34" charset="0"/>
            </a:endParaRPr>
          </a:p>
        </p:txBody>
      </p:sp>
      <p:sp>
        <p:nvSpPr>
          <p:cNvPr id="15363" name="TextBox 9"/>
          <p:cNvSpPr txBox="1">
            <a:spLocks noChangeArrowheads="1"/>
          </p:cNvSpPr>
          <p:nvPr/>
        </p:nvSpPr>
        <p:spPr bwMode="auto">
          <a:xfrm>
            <a:off x="5473700" y="1708150"/>
            <a:ext cx="6596063" cy="646113"/>
          </a:xfrm>
          <a:prstGeom prst="rect">
            <a:avLst/>
          </a:prstGeom>
          <a:noFill/>
          <a:ln w="9525">
            <a:noFill/>
            <a:miter lim="800000"/>
            <a:headEnd/>
            <a:tailEnd/>
          </a:ln>
        </p:spPr>
        <p:txBody>
          <a:bodyPr>
            <a:spAutoFit/>
          </a:bodyPr>
          <a:lstStyle/>
          <a:p>
            <a:pPr algn="ctr"/>
            <a:r>
              <a:rPr lang="uk-UA">
                <a:latin typeface="Times New Roman" pitchFamily="18" charset="0"/>
              </a:rPr>
              <a:t>Для виробництва фруктово-йогуртних дропсів обрали наступну сировину: кизилове пюре, яблучне пюре, мед, йогурт. </a:t>
            </a:r>
            <a:endParaRPr lang="ru-RU">
              <a:latin typeface="Calibri" pitchFamily="34" charset="0"/>
            </a:endParaRPr>
          </a:p>
        </p:txBody>
      </p:sp>
      <p:pic>
        <p:nvPicPr>
          <p:cNvPr id="15364" name="Рисунок 2"/>
          <p:cNvPicPr>
            <a:picLocks noChangeAspect="1" noChangeArrowheads="1"/>
          </p:cNvPicPr>
          <p:nvPr/>
        </p:nvPicPr>
        <p:blipFill>
          <a:blip r:embed="rId2"/>
          <a:srcRect l="16106" b="13084"/>
          <a:stretch>
            <a:fillRect/>
          </a:stretch>
        </p:blipFill>
        <p:spPr bwMode="auto">
          <a:xfrm>
            <a:off x="250825" y="2414588"/>
            <a:ext cx="6935788" cy="4046537"/>
          </a:xfrm>
          <a:prstGeom prst="rect">
            <a:avLst/>
          </a:prstGeom>
          <a:noFill/>
          <a:ln w="9525">
            <a:noFill/>
            <a:miter lim="800000"/>
            <a:headEnd/>
            <a:tailEnd/>
          </a:ln>
        </p:spPr>
      </p:pic>
      <p:sp>
        <p:nvSpPr>
          <p:cNvPr id="15365" name="TextBox 12"/>
          <p:cNvSpPr txBox="1">
            <a:spLocks noChangeArrowheads="1"/>
          </p:cNvSpPr>
          <p:nvPr/>
        </p:nvSpPr>
        <p:spPr bwMode="auto">
          <a:xfrm>
            <a:off x="6748463" y="2816225"/>
            <a:ext cx="5192712" cy="879475"/>
          </a:xfrm>
          <a:prstGeom prst="rect">
            <a:avLst/>
          </a:prstGeom>
          <a:noFill/>
          <a:ln w="9525">
            <a:noFill/>
            <a:miter lim="800000"/>
            <a:headEnd/>
            <a:tailEnd/>
          </a:ln>
        </p:spPr>
        <p:txBody>
          <a:bodyPr>
            <a:spAutoFit/>
          </a:bodyPr>
          <a:lstStyle/>
          <a:p>
            <a:pPr marL="457200" algn="ctr">
              <a:lnSpc>
                <a:spcPct val="150000"/>
              </a:lnSpc>
              <a:spcAft>
                <a:spcPts val="1000"/>
              </a:spcAft>
            </a:pPr>
            <a:r>
              <a:rPr lang="uk-UA">
                <a:solidFill>
                  <a:srgbClr val="000000"/>
                </a:solidFill>
                <a:latin typeface="Times New Roman" pitchFamily="18" charset="0"/>
                <a:ea typeface="Calibri" pitchFamily="34" charset="0"/>
                <a:cs typeface="Times New Roman" pitchFamily="18" charset="0"/>
              </a:rPr>
              <a:t>Таблиця 1. –  Рецептура рецептурної композиції дропсів на 100 г</a:t>
            </a:r>
            <a:endParaRPr lang="ru-RU" sz="1400">
              <a:latin typeface="Calibri" pitchFamily="34" charset="0"/>
              <a:ea typeface="Calibri" pitchFamily="34" charset="0"/>
              <a:cs typeface="Times New Roman" pitchFamily="18" charset="0"/>
            </a:endParaRPr>
          </a:p>
        </p:txBody>
      </p:sp>
      <p:graphicFrame>
        <p:nvGraphicFramePr>
          <p:cNvPr id="11" name="Таблица 10">
            <a:extLst>
              <a:ext uri="{FF2B5EF4-FFF2-40B4-BE49-F238E27FC236}"/>
            </a:extLst>
          </p:cNvPr>
          <p:cNvGraphicFramePr>
            <a:graphicFrameLocks noGrp="1"/>
          </p:cNvGraphicFramePr>
          <p:nvPr/>
        </p:nvGraphicFramePr>
        <p:xfrm>
          <a:off x="7291388" y="3871913"/>
          <a:ext cx="4340225" cy="2006600"/>
        </p:xfrm>
        <a:graphic>
          <a:graphicData uri="http://schemas.openxmlformats.org/drawingml/2006/table">
            <a:tbl>
              <a:tblPr firstRow="1" firstCol="1" bandRow="1">
                <a:tableStyleId>{5C22544A-7EE6-4342-B048-85BDC9FD1C3A}</a:tableStyleId>
              </a:tblPr>
              <a:tblGrid>
                <a:gridCol w="2283025">
                  <a:extLst>
                    <a:ext uri="{9D8B030D-6E8A-4147-A177-3AD203B41FA5}"/>
                  </a:extLst>
                </a:gridCol>
                <a:gridCol w="2057327">
                  <a:extLst>
                    <a:ext uri="{9D8B030D-6E8A-4147-A177-3AD203B41FA5}"/>
                  </a:extLst>
                </a:gridCol>
              </a:tblGrid>
              <a:tr h="401329">
                <a:tc>
                  <a:txBody>
                    <a:bodyPr/>
                    <a:lstStyle/>
                    <a:p>
                      <a:pPr algn="ctr">
                        <a:lnSpc>
                          <a:spcPct val="150000"/>
                        </a:lnSpc>
                        <a:spcAft>
                          <a:spcPts val="1000"/>
                        </a:spcAft>
                      </a:pPr>
                      <a:r>
                        <a:rPr lang="uk-UA" sz="1600" dirty="0">
                          <a:solidFill>
                            <a:schemeClr val="tx1"/>
                          </a:solidFill>
                          <a:effectLst/>
                        </a:rPr>
                        <a:t>Компоненти</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uk-UA" sz="1600">
                          <a:solidFill>
                            <a:schemeClr val="tx1"/>
                          </a:solidFill>
                          <a:effectLst/>
                        </a:rPr>
                        <a:t>Вміст  компонентів, г</a:t>
                      </a:r>
                      <a:endParaRPr lang="x-none" sz="16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401329">
                <a:tc>
                  <a:txBody>
                    <a:bodyPr/>
                    <a:lstStyle/>
                    <a:p>
                      <a:pPr>
                        <a:lnSpc>
                          <a:spcPct val="150000"/>
                        </a:lnSpc>
                        <a:spcAft>
                          <a:spcPts val="1000"/>
                        </a:spcAft>
                      </a:pPr>
                      <a:r>
                        <a:rPr lang="uk-UA" sz="1600" dirty="0">
                          <a:solidFill>
                            <a:schemeClr val="tx1"/>
                          </a:solidFill>
                          <a:effectLst/>
                        </a:rPr>
                        <a:t>Йогурт </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uk-UA" sz="1600" dirty="0">
                          <a:solidFill>
                            <a:schemeClr val="tx1"/>
                          </a:solidFill>
                          <a:effectLst/>
                        </a:rPr>
                        <a:t>50</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401329">
                <a:tc>
                  <a:txBody>
                    <a:bodyPr/>
                    <a:lstStyle/>
                    <a:p>
                      <a:pPr>
                        <a:lnSpc>
                          <a:spcPct val="150000"/>
                        </a:lnSpc>
                        <a:spcAft>
                          <a:spcPts val="1000"/>
                        </a:spcAft>
                      </a:pPr>
                      <a:r>
                        <a:rPr lang="uk-UA" sz="1600" dirty="0">
                          <a:solidFill>
                            <a:schemeClr val="tx1"/>
                          </a:solidFill>
                          <a:effectLst/>
                        </a:rPr>
                        <a:t>Кизилове пюре</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uk-UA" sz="1600" dirty="0">
                          <a:solidFill>
                            <a:schemeClr val="tx1"/>
                          </a:solidFill>
                          <a:effectLst/>
                        </a:rPr>
                        <a:t>25</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401329">
                <a:tc>
                  <a:txBody>
                    <a:bodyPr/>
                    <a:lstStyle/>
                    <a:p>
                      <a:pPr>
                        <a:lnSpc>
                          <a:spcPct val="150000"/>
                        </a:lnSpc>
                        <a:spcAft>
                          <a:spcPts val="1000"/>
                        </a:spcAft>
                      </a:pPr>
                      <a:r>
                        <a:rPr lang="uk-UA" sz="1600">
                          <a:solidFill>
                            <a:schemeClr val="tx1"/>
                          </a:solidFill>
                          <a:effectLst/>
                        </a:rPr>
                        <a:t>Яблучне пюре</a:t>
                      </a:r>
                      <a:endParaRPr lang="x-none" sz="16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uk-UA" sz="1600" dirty="0">
                          <a:solidFill>
                            <a:schemeClr val="tx1"/>
                          </a:solidFill>
                          <a:effectLst/>
                        </a:rPr>
                        <a:t>15</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401329">
                <a:tc>
                  <a:txBody>
                    <a:bodyPr/>
                    <a:lstStyle/>
                    <a:p>
                      <a:pPr>
                        <a:lnSpc>
                          <a:spcPct val="150000"/>
                        </a:lnSpc>
                        <a:spcAft>
                          <a:spcPts val="1000"/>
                        </a:spcAft>
                      </a:pPr>
                      <a:r>
                        <a:rPr lang="uk-UA" sz="1600">
                          <a:solidFill>
                            <a:schemeClr val="tx1"/>
                          </a:solidFill>
                          <a:effectLst/>
                        </a:rPr>
                        <a:t>Мед </a:t>
                      </a:r>
                      <a:endParaRPr lang="x-none" sz="16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uk-UA" sz="1600" dirty="0">
                          <a:solidFill>
                            <a:schemeClr val="tx1"/>
                          </a:solidFill>
                          <a:effectLst/>
                        </a:rPr>
                        <a:t>10</a:t>
                      </a:r>
                      <a:endParaRPr lang="x-none" sz="16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4"/>
          <p:cNvSpPr txBox="1">
            <a:spLocks noChangeArrowheads="1"/>
          </p:cNvSpPr>
          <p:nvPr/>
        </p:nvSpPr>
        <p:spPr bwMode="auto">
          <a:xfrm>
            <a:off x="0" y="-44450"/>
            <a:ext cx="12009438" cy="2576513"/>
          </a:xfrm>
          <a:prstGeom prst="rect">
            <a:avLst/>
          </a:prstGeom>
          <a:noFill/>
          <a:ln w="9525">
            <a:noFill/>
            <a:miter lim="800000"/>
            <a:headEnd/>
            <a:tailEnd/>
          </a:ln>
        </p:spPr>
        <p:txBody>
          <a:bodyPr>
            <a:spAutoFit/>
          </a:bodyPr>
          <a:lstStyle/>
          <a:p>
            <a:pPr indent="449263" algn="just">
              <a:lnSpc>
                <a:spcPct val="150000"/>
              </a:lnSpc>
              <a:spcAft>
                <a:spcPts val="1000"/>
              </a:spcAft>
            </a:pPr>
            <a:r>
              <a:rPr lang="uk-UA" sz="1400">
                <a:latin typeface="Times New Roman" pitchFamily="18" charset="0"/>
                <a:cs typeface="Times New Roman" pitchFamily="18" charset="0"/>
              </a:rPr>
              <a:t>Враховуючи втрату ваги при сушінні розраховано витрати сировини для приготування 100 г готових сухих дропсів: йогурт – 111 г, кизилове пюре – 56,1 г, яблучне пюре – 33,63 г, мед – 22,21 г.</a:t>
            </a:r>
            <a:endParaRPr lang="ru-RU" sz="1400">
              <a:latin typeface="Calibri" pitchFamily="34" charset="0"/>
              <a:cs typeface="Times New Roman" pitchFamily="18" charset="0"/>
            </a:endParaRPr>
          </a:p>
          <a:p>
            <a:pPr indent="449263" algn="just">
              <a:lnSpc>
                <a:spcPct val="150000"/>
              </a:lnSpc>
              <a:spcAft>
                <a:spcPts val="1000"/>
              </a:spcAft>
            </a:pPr>
            <a:r>
              <a:rPr lang="uk-UA" sz="1400">
                <a:latin typeface="Times New Roman" pitchFamily="18" charset="0"/>
                <a:cs typeface="Times New Roman" pitchFamily="18" charset="0"/>
              </a:rPr>
              <a:t>Проведемо розрахунок необхідної маси яблук та кизилу для отримання 100 г сухих дропсів. Виходимо, що з 1 кг яблук можна отримати 0,83 кг готового пюре, нам необхідно 0,034 кг яблучного пюре, отже нам необхідно 0,040 кг яблук. Відомо, що вага м’якоті плодів кизилу коливається від 68 до 88 %, для розрахунку беремо 78%, отже нам необхідно 0,0561 кг кизилового пюре, а це становить 0,0719 кг свіжих ягід кизилу з кісточкою та шкіркою. </a:t>
            </a:r>
            <a:endParaRPr lang="ru-RU" sz="1400">
              <a:latin typeface="Calibri" pitchFamily="34" charset="0"/>
              <a:cs typeface="Times New Roman" pitchFamily="18" charset="0"/>
            </a:endParaRPr>
          </a:p>
          <a:p>
            <a:pPr indent="449263" algn="just">
              <a:lnSpc>
                <a:spcPct val="150000"/>
              </a:lnSpc>
              <a:spcAft>
                <a:spcPts val="1000"/>
              </a:spcAft>
            </a:pPr>
            <a:r>
              <a:rPr lang="uk-UA" sz="1400">
                <a:latin typeface="Times New Roman" pitchFamily="18" charset="0"/>
                <a:cs typeface="Times New Roman" pitchFamily="18" charset="0"/>
              </a:rPr>
              <a:t>Таким чином, для приготування фруктово-йогуртних дропсів необхідна наступна сировина (г/100 г): йогурт – 500 г, плоди кизилу – 72 г, яблука – 40 г, меду – 10 г.</a:t>
            </a:r>
            <a:endParaRPr lang="ru-RU" sz="1400">
              <a:latin typeface="Calibri" pitchFamily="34" charset="0"/>
              <a:cs typeface="Times New Roman" pitchFamily="18" charset="0"/>
            </a:endParaRPr>
          </a:p>
        </p:txBody>
      </p:sp>
      <p:pic>
        <p:nvPicPr>
          <p:cNvPr id="16386" name="Диаграмма 6"/>
          <p:cNvPicPr>
            <a:picLocks noChangeArrowheads="1"/>
          </p:cNvPicPr>
          <p:nvPr/>
        </p:nvPicPr>
        <p:blipFill>
          <a:blip r:embed="rId2"/>
          <a:srcRect/>
          <a:stretch>
            <a:fillRect/>
          </a:stretch>
        </p:blipFill>
        <p:spPr bwMode="auto">
          <a:xfrm>
            <a:off x="5940425" y="3328988"/>
            <a:ext cx="5956300" cy="3073400"/>
          </a:xfrm>
          <a:prstGeom prst="rect">
            <a:avLst/>
          </a:prstGeom>
          <a:noFill/>
          <a:ln w="9525">
            <a:noFill/>
            <a:miter lim="800000"/>
            <a:headEnd/>
            <a:tailEnd/>
          </a:ln>
        </p:spPr>
      </p:pic>
      <p:sp>
        <p:nvSpPr>
          <p:cNvPr id="16387" name="TextBox 7"/>
          <p:cNvSpPr txBox="1">
            <a:spLocks noChangeArrowheads="1"/>
          </p:cNvSpPr>
          <p:nvPr/>
        </p:nvSpPr>
        <p:spPr bwMode="auto">
          <a:xfrm>
            <a:off x="6461125" y="6402388"/>
            <a:ext cx="6121400" cy="463550"/>
          </a:xfrm>
          <a:prstGeom prst="rect">
            <a:avLst/>
          </a:prstGeom>
          <a:noFill/>
          <a:ln w="9525">
            <a:noFill/>
            <a:miter lim="800000"/>
            <a:headEnd/>
            <a:tailEnd/>
          </a:ln>
        </p:spPr>
        <p:txBody>
          <a:bodyPr>
            <a:spAutoFit/>
          </a:bodyPr>
          <a:lstStyle/>
          <a:p>
            <a:pPr indent="449263" algn="just">
              <a:lnSpc>
                <a:spcPct val="150000"/>
              </a:lnSpc>
              <a:spcAft>
                <a:spcPts val="1000"/>
              </a:spcAft>
            </a:pPr>
            <a:r>
              <a:rPr lang="uk-UA">
                <a:latin typeface="Times New Roman" pitchFamily="18" charset="0"/>
                <a:cs typeface="Times New Roman" pitchFamily="18" charset="0"/>
              </a:rPr>
              <a:t>Рис. 2. Розподіл часу на технологічні операції</a:t>
            </a:r>
            <a:endParaRPr lang="ru-RU" sz="1400">
              <a:latin typeface="Calibri" pitchFamily="34" charset="0"/>
              <a:cs typeface="Times New Roman" pitchFamily="18" charset="0"/>
            </a:endParaRPr>
          </a:p>
        </p:txBody>
      </p:sp>
      <p:sp>
        <p:nvSpPr>
          <p:cNvPr id="16388" name="TextBox 9"/>
          <p:cNvSpPr txBox="1">
            <a:spLocks noChangeArrowheads="1"/>
          </p:cNvSpPr>
          <p:nvPr/>
        </p:nvSpPr>
        <p:spPr bwMode="auto">
          <a:xfrm>
            <a:off x="-374650" y="2730500"/>
            <a:ext cx="6315075" cy="879475"/>
          </a:xfrm>
          <a:prstGeom prst="rect">
            <a:avLst/>
          </a:prstGeom>
          <a:noFill/>
          <a:ln w="9525">
            <a:noFill/>
            <a:miter lim="800000"/>
            <a:headEnd/>
            <a:tailEnd/>
          </a:ln>
        </p:spPr>
        <p:txBody>
          <a:bodyPr>
            <a:spAutoFit/>
          </a:bodyPr>
          <a:lstStyle/>
          <a:p>
            <a:pPr indent="449263" algn="ctr">
              <a:lnSpc>
                <a:spcPct val="150000"/>
              </a:lnSpc>
              <a:spcAft>
                <a:spcPts val="1000"/>
              </a:spcAft>
            </a:pPr>
            <a:r>
              <a:rPr lang="uk-UA">
                <a:latin typeface="Times New Roman" pitchFamily="18" charset="0"/>
                <a:ea typeface="Calibri" pitchFamily="34" charset="0"/>
                <a:cs typeface="Times New Roman" pitchFamily="18" charset="0"/>
              </a:rPr>
              <a:t>Таблиця 2. </a:t>
            </a:r>
            <a:r>
              <a:rPr lang="uk-UA">
                <a:solidFill>
                  <a:srgbClr val="000000"/>
                </a:solidFill>
                <a:latin typeface="Times New Roman" pitchFamily="18" charset="0"/>
                <a:ea typeface="Calibri" pitchFamily="34" charset="0"/>
                <a:cs typeface="Times New Roman" pitchFamily="18" charset="0"/>
              </a:rPr>
              <a:t>–  </a:t>
            </a:r>
            <a:r>
              <a:rPr lang="uk-UA">
                <a:latin typeface="Times New Roman" pitchFamily="18" charset="0"/>
                <a:ea typeface="Calibri" pitchFamily="34" charset="0"/>
                <a:cs typeface="Times New Roman" pitchFamily="18" charset="0"/>
              </a:rPr>
              <a:t>Хімічний склад та калорійність 100 г дропсів</a:t>
            </a:r>
            <a:endParaRPr lang="ru-RU" sz="1400">
              <a:latin typeface="Calibri" pitchFamily="34" charset="0"/>
              <a:ea typeface="Calibri" pitchFamily="34" charset="0"/>
              <a:cs typeface="Times New Roman" pitchFamily="18" charset="0"/>
            </a:endParaRPr>
          </a:p>
        </p:txBody>
      </p:sp>
      <p:graphicFrame>
        <p:nvGraphicFramePr>
          <p:cNvPr id="9" name="Таблица 8">
            <a:extLst>
              <a:ext uri="{FF2B5EF4-FFF2-40B4-BE49-F238E27FC236}"/>
            </a:extLst>
          </p:cNvPr>
          <p:cNvGraphicFramePr>
            <a:graphicFrameLocks noGrp="1"/>
          </p:cNvGraphicFramePr>
          <p:nvPr/>
        </p:nvGraphicFramePr>
        <p:xfrm>
          <a:off x="298450" y="3365500"/>
          <a:ext cx="4968875" cy="1600200"/>
        </p:xfrm>
        <a:graphic>
          <a:graphicData uri="http://schemas.openxmlformats.org/drawingml/2006/table">
            <a:tbl>
              <a:tblPr firstRow="1" firstCol="1" bandRow="1">
                <a:tableStyleId>{5C22544A-7EE6-4342-B048-85BDC9FD1C3A}</a:tableStyleId>
              </a:tblPr>
              <a:tblGrid>
                <a:gridCol w="2549516">
                  <a:extLst>
                    <a:ext uri="{9D8B030D-6E8A-4147-A177-3AD203B41FA5}"/>
                  </a:extLst>
                </a:gridCol>
                <a:gridCol w="2418364">
                  <a:extLst>
                    <a:ext uri="{9D8B030D-6E8A-4147-A177-3AD203B41FA5}"/>
                  </a:extLst>
                </a:gridCol>
              </a:tblGrid>
              <a:tr h="48260">
                <a:tc>
                  <a:txBody>
                    <a:bodyPr/>
                    <a:lstStyle/>
                    <a:p>
                      <a:pPr algn="ctr">
                        <a:lnSpc>
                          <a:spcPct val="150000"/>
                        </a:lnSpc>
                        <a:spcAft>
                          <a:spcPts val="1000"/>
                        </a:spcAft>
                      </a:pPr>
                      <a:r>
                        <a:rPr lang="ru-RU" sz="1400" dirty="0" err="1">
                          <a:solidFill>
                            <a:schemeClr val="tx1"/>
                          </a:solidFill>
                          <a:effectLst/>
                        </a:rPr>
                        <a:t>Назва</a:t>
                      </a:r>
                      <a:r>
                        <a:rPr lang="ru-RU" sz="1400" dirty="0">
                          <a:solidFill>
                            <a:schemeClr val="tx1"/>
                          </a:solidFill>
                          <a:effectLst/>
                        </a:rPr>
                        <a:t> </a:t>
                      </a:r>
                      <a:r>
                        <a:rPr lang="ru-RU" sz="1400" dirty="0" err="1">
                          <a:solidFill>
                            <a:schemeClr val="tx1"/>
                          </a:solidFill>
                          <a:effectLst/>
                        </a:rPr>
                        <a:t>нутріента</a:t>
                      </a:r>
                      <a:endParaRPr lang="x-none"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ru-RU" sz="1400" dirty="0" err="1">
                          <a:solidFill>
                            <a:schemeClr val="tx1"/>
                          </a:solidFill>
                          <a:effectLst/>
                        </a:rPr>
                        <a:t>Вміст</a:t>
                      </a:r>
                      <a:endParaRPr lang="x-none"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0">
                <a:tc>
                  <a:txBody>
                    <a:bodyPr/>
                    <a:lstStyle/>
                    <a:p>
                      <a:pPr algn="just">
                        <a:lnSpc>
                          <a:spcPct val="150000"/>
                        </a:lnSpc>
                        <a:spcAft>
                          <a:spcPts val="1000"/>
                        </a:spcAft>
                      </a:pPr>
                      <a:r>
                        <a:rPr lang="ru-RU" sz="1400">
                          <a:solidFill>
                            <a:schemeClr val="tx1"/>
                          </a:solidFill>
                          <a:effectLst/>
                        </a:rPr>
                        <a:t>Білок, г </a:t>
                      </a:r>
                      <a:endParaRPr lang="x-none" sz="11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ru-RU" sz="1400" dirty="0">
                          <a:solidFill>
                            <a:schemeClr val="tx1"/>
                          </a:solidFill>
                          <a:effectLst/>
                        </a:rPr>
                        <a:t>1,89</a:t>
                      </a:r>
                      <a:endParaRPr lang="x-none"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0">
                <a:tc>
                  <a:txBody>
                    <a:bodyPr/>
                    <a:lstStyle/>
                    <a:p>
                      <a:pPr algn="just">
                        <a:lnSpc>
                          <a:spcPct val="150000"/>
                        </a:lnSpc>
                        <a:spcAft>
                          <a:spcPts val="1000"/>
                        </a:spcAft>
                      </a:pPr>
                      <a:r>
                        <a:rPr lang="ru-RU" sz="1400">
                          <a:solidFill>
                            <a:schemeClr val="tx1"/>
                          </a:solidFill>
                          <a:effectLst/>
                        </a:rPr>
                        <a:t>Жир, г</a:t>
                      </a:r>
                      <a:endParaRPr lang="x-none" sz="11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ru-RU" sz="1400" dirty="0">
                          <a:solidFill>
                            <a:schemeClr val="tx1"/>
                          </a:solidFill>
                          <a:effectLst/>
                        </a:rPr>
                        <a:t>1,06</a:t>
                      </a:r>
                      <a:endParaRPr lang="x-none"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0">
                <a:tc>
                  <a:txBody>
                    <a:bodyPr/>
                    <a:lstStyle/>
                    <a:p>
                      <a:pPr algn="just">
                        <a:lnSpc>
                          <a:spcPct val="150000"/>
                        </a:lnSpc>
                        <a:spcAft>
                          <a:spcPts val="1000"/>
                        </a:spcAft>
                      </a:pPr>
                      <a:r>
                        <a:rPr lang="ru-RU" sz="1400">
                          <a:solidFill>
                            <a:schemeClr val="tx1"/>
                          </a:solidFill>
                          <a:effectLst/>
                        </a:rPr>
                        <a:t>Вуглеводи, г </a:t>
                      </a:r>
                      <a:endParaRPr lang="x-none" sz="11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ru-RU" sz="1400" dirty="0">
                          <a:solidFill>
                            <a:schemeClr val="tx1"/>
                          </a:solidFill>
                          <a:effectLst/>
                        </a:rPr>
                        <a:t>13,95</a:t>
                      </a:r>
                      <a:endParaRPr lang="x-none"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r h="0">
                <a:tc>
                  <a:txBody>
                    <a:bodyPr/>
                    <a:lstStyle/>
                    <a:p>
                      <a:pPr algn="just">
                        <a:lnSpc>
                          <a:spcPct val="150000"/>
                        </a:lnSpc>
                        <a:spcAft>
                          <a:spcPts val="1000"/>
                        </a:spcAft>
                      </a:pPr>
                      <a:r>
                        <a:rPr lang="ru-RU" sz="1400">
                          <a:solidFill>
                            <a:schemeClr val="tx1"/>
                          </a:solidFill>
                          <a:effectLst/>
                        </a:rPr>
                        <a:t>Енергетична цінність, ккал</a:t>
                      </a:r>
                      <a:endParaRPr lang="x-none" sz="11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spcAft>
                          <a:spcPts val="1000"/>
                        </a:spcAft>
                      </a:pPr>
                      <a:r>
                        <a:rPr lang="ru-RU" sz="1400" dirty="0">
                          <a:solidFill>
                            <a:schemeClr val="tx1"/>
                          </a:solidFill>
                          <a:effectLst/>
                        </a:rPr>
                        <a:t>86,38</a:t>
                      </a:r>
                      <a:endParaRPr lang="x-none"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Диаграмма 22"/>
          <p:cNvPicPr>
            <a:picLocks noChangeArrowheads="1"/>
          </p:cNvPicPr>
          <p:nvPr/>
        </p:nvPicPr>
        <p:blipFill>
          <a:blip r:embed="rId2"/>
          <a:srcRect/>
          <a:stretch>
            <a:fillRect/>
          </a:stretch>
        </p:blipFill>
        <p:spPr bwMode="auto">
          <a:xfrm>
            <a:off x="198438" y="187325"/>
            <a:ext cx="5627687" cy="3009900"/>
          </a:xfrm>
          <a:prstGeom prst="rect">
            <a:avLst/>
          </a:prstGeom>
          <a:noFill/>
          <a:ln w="9525">
            <a:noFill/>
            <a:miter lim="800000"/>
            <a:headEnd/>
            <a:tailEnd/>
          </a:ln>
        </p:spPr>
      </p:pic>
      <p:sp>
        <p:nvSpPr>
          <p:cNvPr id="17410" name="TextBox 5"/>
          <p:cNvSpPr txBox="1">
            <a:spLocks noChangeArrowheads="1"/>
          </p:cNvSpPr>
          <p:nvPr/>
        </p:nvSpPr>
        <p:spPr bwMode="auto">
          <a:xfrm>
            <a:off x="-269875" y="3197225"/>
            <a:ext cx="6096000" cy="463550"/>
          </a:xfrm>
          <a:prstGeom prst="rect">
            <a:avLst/>
          </a:prstGeom>
          <a:noFill/>
          <a:ln w="9525">
            <a:noFill/>
            <a:miter lim="800000"/>
            <a:headEnd/>
            <a:tailEnd/>
          </a:ln>
        </p:spPr>
        <p:txBody>
          <a:bodyPr>
            <a:spAutoFit/>
          </a:bodyPr>
          <a:lstStyle/>
          <a:p>
            <a:pPr indent="449263" algn="ctr">
              <a:lnSpc>
                <a:spcPct val="150000"/>
              </a:lnSpc>
              <a:spcAft>
                <a:spcPts val="1000"/>
              </a:spcAft>
            </a:pPr>
            <a:r>
              <a:rPr lang="uk-UA">
                <a:latin typeface="Times New Roman" pitchFamily="18" charset="0"/>
                <a:ea typeface="Calibri" pitchFamily="34" charset="0"/>
                <a:cs typeface="Times New Roman" pitchFamily="18" charset="0"/>
              </a:rPr>
              <a:t>Рис. 3.  Амінокислотний скор</a:t>
            </a:r>
            <a:endParaRPr lang="ru-RU" sz="1400">
              <a:latin typeface="Calibri" pitchFamily="34" charset="0"/>
              <a:ea typeface="Calibri" pitchFamily="34" charset="0"/>
              <a:cs typeface="Times New Roman" pitchFamily="18" charset="0"/>
            </a:endParaRPr>
          </a:p>
        </p:txBody>
      </p:sp>
      <p:pic>
        <p:nvPicPr>
          <p:cNvPr id="17411" name="Диаграмма 1"/>
          <p:cNvPicPr>
            <a:picLocks noChangeArrowheads="1"/>
          </p:cNvPicPr>
          <p:nvPr/>
        </p:nvPicPr>
        <p:blipFill>
          <a:blip r:embed="rId3"/>
          <a:srcRect/>
          <a:stretch>
            <a:fillRect/>
          </a:stretch>
        </p:blipFill>
        <p:spPr bwMode="auto">
          <a:xfrm>
            <a:off x="6908800" y="187325"/>
            <a:ext cx="4978400" cy="3011488"/>
          </a:xfrm>
          <a:prstGeom prst="rect">
            <a:avLst/>
          </a:prstGeom>
          <a:noFill/>
          <a:ln w="9525">
            <a:noFill/>
            <a:miter lim="800000"/>
            <a:headEnd/>
            <a:tailEnd/>
          </a:ln>
        </p:spPr>
      </p:pic>
      <p:sp>
        <p:nvSpPr>
          <p:cNvPr id="17412" name="TextBox 8"/>
          <p:cNvSpPr txBox="1">
            <a:spLocks noChangeArrowheads="1"/>
          </p:cNvSpPr>
          <p:nvPr/>
        </p:nvSpPr>
        <p:spPr bwMode="auto">
          <a:xfrm>
            <a:off x="6096000" y="3136900"/>
            <a:ext cx="5791200" cy="879475"/>
          </a:xfrm>
          <a:prstGeom prst="rect">
            <a:avLst/>
          </a:prstGeom>
          <a:noFill/>
          <a:ln w="9525">
            <a:noFill/>
            <a:miter lim="800000"/>
            <a:headEnd/>
            <a:tailEnd/>
          </a:ln>
        </p:spPr>
        <p:txBody>
          <a:bodyPr>
            <a:spAutoFit/>
          </a:bodyPr>
          <a:lstStyle/>
          <a:p>
            <a:pPr indent="449263" algn="ctr">
              <a:lnSpc>
                <a:spcPct val="150000"/>
              </a:lnSpc>
              <a:spcAft>
                <a:spcPts val="1000"/>
              </a:spcAft>
            </a:pPr>
            <a:r>
              <a:rPr lang="uk-UA">
                <a:latin typeface="Times New Roman" pitchFamily="18" charset="0"/>
                <a:ea typeface="Calibri" pitchFamily="34" charset="0"/>
                <a:cs typeface="Times New Roman" pitchFamily="18" charset="0"/>
              </a:rPr>
              <a:t>Рис. 4. Динаміка зміни органолептичних показників дропсів при зберіганні в поліпропіленовій тарі</a:t>
            </a:r>
            <a:endParaRPr lang="ru-RU" sz="1400">
              <a:latin typeface="Calibri" pitchFamily="34" charset="0"/>
              <a:ea typeface="Calibri" pitchFamily="34" charset="0"/>
              <a:cs typeface="Times New Roman" pitchFamily="18" charset="0"/>
            </a:endParaRPr>
          </a:p>
        </p:txBody>
      </p:sp>
      <p:sp>
        <p:nvSpPr>
          <p:cNvPr id="17413" name="TextBox 10"/>
          <p:cNvSpPr txBox="1">
            <a:spLocks noChangeArrowheads="1"/>
          </p:cNvSpPr>
          <p:nvPr/>
        </p:nvSpPr>
        <p:spPr bwMode="auto">
          <a:xfrm>
            <a:off x="82550" y="4497388"/>
            <a:ext cx="11804650" cy="1709737"/>
          </a:xfrm>
          <a:prstGeom prst="rect">
            <a:avLst/>
          </a:prstGeom>
          <a:noFill/>
          <a:ln w="9525">
            <a:noFill/>
            <a:miter lim="800000"/>
            <a:headEnd/>
            <a:tailEnd/>
          </a:ln>
        </p:spPr>
        <p:txBody>
          <a:bodyPr>
            <a:spAutoFit/>
          </a:bodyPr>
          <a:lstStyle/>
          <a:p>
            <a:pPr marL="457200" indent="449263" algn="just">
              <a:lnSpc>
                <a:spcPct val="150000"/>
              </a:lnSpc>
              <a:spcAft>
                <a:spcPts val="1000"/>
              </a:spcAft>
            </a:pPr>
            <a:r>
              <a:rPr lang="uk-UA">
                <a:latin typeface="Times New Roman" pitchFamily="18" charset="0"/>
                <a:ea typeface="Calibri" pitchFamily="34" charset="0"/>
                <a:cs typeface="Times New Roman" pitchFamily="18" charset="0"/>
              </a:rPr>
              <a:t>Таким чином, математично розраховано композицію фруктово-йогуртних дропсів з підвищеним вмістом вітаміну С. Проведено аналіз макро- та мікронутріентного складу готових дропсів. Визначено шляхом дослідження змін органолептичних показників строк зберігання дропсів, який склав 2 місяці в поліпропіленовій упаковці.</a:t>
            </a:r>
            <a:endParaRPr lang="ru-RU" sz="1400">
              <a:latin typeface="Calibri" pitchFamily="34" charset="0"/>
              <a:ea typeface="Calibri" pitchFamily="34"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a:extLst>
              <a:ext uri="{FF2B5EF4-FFF2-40B4-BE49-F238E27FC236}"/>
            </a:extLst>
          </p:cNvPr>
          <p:cNvGraphicFramePr>
            <a:graphicFrameLocks noGrp="1"/>
          </p:cNvGraphicFramePr>
          <p:nvPr/>
        </p:nvGraphicFramePr>
        <p:xfrm>
          <a:off x="608013" y="808038"/>
          <a:ext cx="10515600" cy="3454400"/>
        </p:xfrm>
        <a:graphic>
          <a:graphicData uri="http://schemas.openxmlformats.org/drawingml/2006/table">
            <a:tbl>
              <a:tblPr>
                <a:tableStyleId>{5C22544A-7EE6-4342-B048-85BDC9FD1C3A}</a:tableStyleId>
              </a:tblPr>
              <a:tblGrid>
                <a:gridCol w="1837131">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822764">
                  <a:extLst>
                    <a:ext uri="{9D8B030D-6E8A-4147-A177-3AD203B41FA5}"/>
                  </a:extLst>
                </a:gridCol>
                <a:gridCol w="540995">
                  <a:extLst>
                    <a:ext uri="{9D8B030D-6E8A-4147-A177-3AD203B41FA5}"/>
                  </a:extLst>
                </a:gridCol>
                <a:gridCol w="822764">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gridCol w="540995">
                  <a:extLst>
                    <a:ext uri="{9D8B030D-6E8A-4147-A177-3AD203B41FA5}"/>
                  </a:extLst>
                </a:gridCol>
              </a:tblGrid>
              <a:tr h="128016">
                <a:tc>
                  <a:txBody>
                    <a:bodyPr/>
                    <a:lstStyle/>
                    <a:p>
                      <a:pPr algn="l" fontAlgn="b"/>
                      <a:r>
                        <a:rPr lang="uk-UA" sz="1600" b="0" i="0" u="none" strike="noStrike" dirty="0">
                          <a:solidFill>
                            <a:srgbClr val="000000"/>
                          </a:solidFill>
                          <a:effectLst/>
                          <a:latin typeface="Calibri" panose="020F0502020204030204" pitchFamily="34" charset="0"/>
                        </a:rPr>
                        <a:t>Рецептурний компонент</a:t>
                      </a:r>
                    </a:p>
                    <a:p>
                      <a:pPr algn="l" fontAlgn="b"/>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l" fontAlgn="b"/>
                      <a:r>
                        <a:rPr lang="uk-UA" sz="1600" b="0" i="0" u="none" strike="noStrike" dirty="0">
                          <a:solidFill>
                            <a:srgbClr val="000000"/>
                          </a:solidFill>
                          <a:effectLst/>
                          <a:latin typeface="Calibri" panose="020F0502020204030204" pitchFamily="34" charset="0"/>
                        </a:rPr>
                        <a:t>Вміст в 1 порції, г</a:t>
                      </a:r>
                    </a:p>
                    <a:p>
                      <a:pPr algn="l" fontAlgn="b"/>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dirty="0" err="1">
                          <a:effectLst/>
                        </a:rPr>
                        <a:t>вітамін</a:t>
                      </a:r>
                      <a:r>
                        <a:rPr lang="ru-RU" sz="1600" u="none" strike="noStrike" dirty="0">
                          <a:effectLst/>
                        </a:rPr>
                        <a:t> С</a:t>
                      </a:r>
                      <a:endParaRPr lang="ru-RU"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В1</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В2</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В3</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В9</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Е</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А</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Са</a:t>
                      </a:r>
                      <a:endParaRPr lang="ru-RU"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en-US" sz="1600" u="none" strike="noStrike">
                          <a:effectLst/>
                        </a:rPr>
                        <a:t>Fe</a:t>
                      </a:r>
                      <a:endParaRPr lang="en-US"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en-US" sz="1600" u="none" strike="noStrike">
                          <a:effectLst/>
                        </a:rPr>
                        <a:t>Mg</a:t>
                      </a:r>
                      <a:endParaRPr lang="en-US"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en-US" sz="1600" u="none" strike="noStrike">
                          <a:effectLst/>
                        </a:rPr>
                        <a:t>P</a:t>
                      </a:r>
                      <a:endParaRPr lang="en-US"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en-US" sz="1600" u="none" strike="noStrike">
                          <a:effectLst/>
                        </a:rPr>
                        <a:t>K</a:t>
                      </a:r>
                      <a:endParaRPr lang="en-US"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en-US" sz="1600" u="none" strike="noStrike">
                          <a:effectLst/>
                        </a:rPr>
                        <a:t>Na</a:t>
                      </a:r>
                      <a:endParaRPr lang="en-US" sz="1600" b="0" i="0" u="none" strike="noStrike">
                        <a:solidFill>
                          <a:srgbClr val="000000"/>
                        </a:solidFill>
                        <a:effectLst/>
                        <a:latin typeface="Calibri" panose="020F0502020204030204" pitchFamily="34" charset="0"/>
                      </a:endParaRPr>
                    </a:p>
                  </a:txBody>
                  <a:tcPr marL="6762" marR="6762" marT="6762" marB="0" anchor="b"/>
                </a:tc>
                <a:tc>
                  <a:txBody>
                    <a:bodyPr/>
                    <a:lstStyle/>
                    <a:p>
                      <a:pPr algn="l" fontAlgn="b"/>
                      <a:r>
                        <a:rPr lang="ru-RU" sz="1600" u="none" strike="noStrike">
                          <a:effectLst/>
                        </a:rPr>
                        <a:t>ккал</a:t>
                      </a:r>
                      <a:endParaRPr lang="ru-RU" sz="1600" b="0" i="0" u="none" strike="noStrike">
                        <a:solidFill>
                          <a:srgbClr val="000000"/>
                        </a:solidFill>
                        <a:effectLst/>
                        <a:latin typeface="Calibri" panose="020F0502020204030204" pitchFamily="34" charset="0"/>
                      </a:endParaRPr>
                    </a:p>
                  </a:txBody>
                  <a:tcPr marL="6762" marR="6762" marT="6762" marB="0" anchor="b"/>
                </a:tc>
                <a:extLst>
                  <a:ext uri="{0D108BD9-81ED-4DB2-BD59-A6C34878D82A}"/>
                </a:extLst>
              </a:tr>
              <a:tr h="182586">
                <a:tc>
                  <a:txBody>
                    <a:bodyPr/>
                    <a:lstStyle/>
                    <a:p>
                      <a:pPr algn="just" fontAlgn="ctr"/>
                      <a:r>
                        <a:rPr lang="ru-RU" sz="1600" u="none" strike="noStrike">
                          <a:effectLst/>
                        </a:rPr>
                        <a:t>йогурт</a:t>
                      </a:r>
                      <a:endParaRPr lang="ru-RU" sz="1600" b="0" i="0" u="none" strike="noStrike">
                        <a:solidFill>
                          <a:srgbClr val="000000"/>
                        </a:solidFill>
                        <a:effectLst/>
                        <a:latin typeface="Times New Roman" panose="02020603050405020304" pitchFamily="18" charset="0"/>
                      </a:endParaRPr>
                    </a:p>
                  </a:txBody>
                  <a:tcPr marL="6762" marR="6762" marT="6762" marB="0" anchor="ctr"/>
                </a:tc>
                <a:tc>
                  <a:txBody>
                    <a:bodyPr/>
                    <a:lstStyle/>
                    <a:p>
                      <a:pPr algn="r" fontAlgn="b"/>
                      <a:r>
                        <a:rPr lang="x-none" sz="1600" u="none" strike="noStrike">
                          <a:effectLst/>
                        </a:rPr>
                        <a:t>50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0,02</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0,1</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0,15</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0</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0</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0,015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487,5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7,275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175,5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314,5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234</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5,5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35,5</a:t>
                      </a:r>
                      <a:endParaRPr lang="x-none" sz="1600" b="0" i="0" u="none" strike="noStrike">
                        <a:solidFill>
                          <a:srgbClr val="000000"/>
                        </a:solidFill>
                        <a:effectLst/>
                        <a:latin typeface="Calibri" panose="020F0502020204030204" pitchFamily="34" charset="0"/>
                      </a:endParaRPr>
                    </a:p>
                  </a:txBody>
                  <a:tcPr marL="6762" marR="6762" marT="6762" marB="0" anchor="b"/>
                </a:tc>
                <a:extLst>
                  <a:ext uri="{0D108BD9-81ED-4DB2-BD59-A6C34878D82A}"/>
                </a:extLst>
              </a:tr>
              <a:tr h="182586">
                <a:tc>
                  <a:txBody>
                    <a:bodyPr/>
                    <a:lstStyle/>
                    <a:p>
                      <a:pPr algn="just" fontAlgn="ctr"/>
                      <a:r>
                        <a:rPr lang="ru-RU" sz="1600" u="none" strike="noStrike">
                          <a:effectLst/>
                        </a:rPr>
                        <a:t>кизилове пюре</a:t>
                      </a:r>
                      <a:endParaRPr lang="ru-RU" sz="1600" b="0" i="0" u="none" strike="noStrike">
                        <a:solidFill>
                          <a:srgbClr val="000000"/>
                        </a:solidFill>
                        <a:effectLst/>
                        <a:latin typeface="Times New Roman" panose="02020603050405020304" pitchFamily="18" charset="0"/>
                      </a:endParaRPr>
                    </a:p>
                  </a:txBody>
                  <a:tcPr marL="6762" marR="6762" marT="6762" marB="0" anchor="ctr"/>
                </a:tc>
                <a:tc>
                  <a:txBody>
                    <a:bodyPr/>
                    <a:lstStyle/>
                    <a:p>
                      <a:pPr algn="r" fontAlgn="b"/>
                      <a:r>
                        <a:rPr lang="x-none" sz="1600" u="none" strike="noStrike">
                          <a:effectLst/>
                        </a:rPr>
                        <a:t>25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0,15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0,00575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0,0565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0,0025</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0</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14,5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1</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6,5</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8,5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90,75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8</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11</a:t>
                      </a:r>
                      <a:endParaRPr lang="x-none" sz="1600" b="0" i="0" u="none" strike="noStrike">
                        <a:solidFill>
                          <a:srgbClr val="000000"/>
                        </a:solidFill>
                        <a:effectLst/>
                        <a:latin typeface="Calibri" panose="020F0502020204030204" pitchFamily="34" charset="0"/>
                      </a:endParaRPr>
                    </a:p>
                  </a:txBody>
                  <a:tcPr marL="6762" marR="6762" marT="6762" marB="0" anchor="b"/>
                </a:tc>
                <a:extLst>
                  <a:ext uri="{0D108BD9-81ED-4DB2-BD59-A6C34878D82A}"/>
                </a:extLst>
              </a:tr>
              <a:tr h="182586">
                <a:tc>
                  <a:txBody>
                    <a:bodyPr/>
                    <a:lstStyle/>
                    <a:p>
                      <a:pPr algn="just" fontAlgn="ctr"/>
                      <a:r>
                        <a:rPr lang="ru-RU" sz="1600" u="none" strike="noStrike">
                          <a:effectLst/>
                        </a:rPr>
                        <a:t>яблучне пюре</a:t>
                      </a:r>
                      <a:endParaRPr lang="ru-RU" sz="1600" b="0" i="0" u="none" strike="noStrike">
                        <a:solidFill>
                          <a:srgbClr val="000000"/>
                        </a:solidFill>
                        <a:effectLst/>
                        <a:latin typeface="Times New Roman" panose="02020603050405020304" pitchFamily="18" charset="0"/>
                      </a:endParaRPr>
                    </a:p>
                  </a:txBody>
                  <a:tcPr marL="6762" marR="6762" marT="6762" marB="0" anchor="ctr"/>
                </a:tc>
                <a:tc>
                  <a:txBody>
                    <a:bodyPr/>
                    <a:lstStyle/>
                    <a:p>
                      <a:pPr algn="r" fontAlgn="b"/>
                      <a:r>
                        <a:rPr lang="x-none" sz="1600" u="none" strike="noStrike">
                          <a:effectLst/>
                        </a:rPr>
                        <a:t>15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0,0015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0,0045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0,00003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0,0045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2,4</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0,33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1,35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1,65</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41,7</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3,9</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7,05</a:t>
                      </a:r>
                      <a:endParaRPr lang="x-none" sz="1600" b="0" i="0" u="none" strike="noStrike">
                        <a:solidFill>
                          <a:srgbClr val="000000"/>
                        </a:solidFill>
                        <a:effectLst/>
                        <a:latin typeface="Calibri" panose="020F0502020204030204" pitchFamily="34" charset="0"/>
                      </a:endParaRPr>
                    </a:p>
                  </a:txBody>
                  <a:tcPr marL="6762" marR="6762" marT="6762" marB="0" anchor="b"/>
                </a:tc>
                <a:extLst>
                  <a:ext uri="{0D108BD9-81ED-4DB2-BD59-A6C34878D82A}"/>
                </a:extLst>
              </a:tr>
              <a:tr h="182586">
                <a:tc>
                  <a:txBody>
                    <a:bodyPr/>
                    <a:lstStyle/>
                    <a:p>
                      <a:pPr algn="just" fontAlgn="ctr"/>
                      <a:r>
                        <a:rPr lang="ru-RU" sz="1600" u="none" strike="noStrike">
                          <a:effectLst/>
                        </a:rPr>
                        <a:t>мед</a:t>
                      </a:r>
                      <a:endParaRPr lang="ru-RU" sz="1600" b="0" i="0" u="none" strike="noStrike">
                        <a:solidFill>
                          <a:srgbClr val="000000"/>
                        </a:solidFill>
                        <a:effectLst/>
                        <a:latin typeface="Times New Roman" panose="02020603050405020304" pitchFamily="18" charset="0"/>
                      </a:endParaRPr>
                    </a:p>
                  </a:txBody>
                  <a:tcPr marL="6762" marR="6762" marT="6762" marB="0" anchor="ctr"/>
                </a:tc>
                <a:tc>
                  <a:txBody>
                    <a:bodyPr/>
                    <a:lstStyle/>
                    <a:p>
                      <a:pPr algn="r" fontAlgn="b"/>
                      <a:r>
                        <a:rPr lang="x-none" sz="1600" u="none" strike="noStrike">
                          <a:effectLst/>
                        </a:rPr>
                        <a:t>10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0,2</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0,001</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0,00015</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1,4</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0,08</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0,3</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1,8</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3,6</a:t>
                      </a:r>
                      <a:endParaRPr lang="x-none" sz="1600" b="0" i="0" u="none" strike="noStrike">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1</a:t>
                      </a:r>
                      <a:endParaRPr lang="x-none" sz="1600" b="0" i="0" u="none" strike="noStrike" dirty="0">
                        <a:solidFill>
                          <a:srgbClr val="00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32,8</a:t>
                      </a:r>
                      <a:endParaRPr lang="x-none" sz="1600" b="0" i="0" u="none" strike="noStrike">
                        <a:solidFill>
                          <a:srgbClr val="000000"/>
                        </a:solidFill>
                        <a:effectLst/>
                        <a:latin typeface="Calibri" panose="020F0502020204030204" pitchFamily="34" charset="0"/>
                      </a:endParaRPr>
                    </a:p>
                  </a:txBody>
                  <a:tcPr marL="6762" marR="6762" marT="6762" marB="0" anchor="b"/>
                </a:tc>
                <a:extLst>
                  <a:ext uri="{0D108BD9-81ED-4DB2-BD59-A6C34878D82A}"/>
                </a:extLst>
              </a:tr>
              <a:tr h="175824">
                <a:tc>
                  <a:txBody>
                    <a:bodyPr/>
                    <a:lstStyle/>
                    <a:p>
                      <a:pPr algn="just" fontAlgn="ctr"/>
                      <a:r>
                        <a:rPr lang="ru-RU" sz="1600" u="none" strike="noStrike">
                          <a:effectLst/>
                        </a:rPr>
                        <a:t>Всього</a:t>
                      </a:r>
                      <a:endParaRPr lang="ru-RU" sz="1600" b="0" i="0" u="none" strike="noStrike">
                        <a:solidFill>
                          <a:srgbClr val="FF0000"/>
                        </a:solidFill>
                        <a:effectLst/>
                        <a:latin typeface="Times New Roman" panose="02020603050405020304" pitchFamily="18" charset="0"/>
                      </a:endParaRPr>
                    </a:p>
                  </a:txBody>
                  <a:tcPr marL="6762" marR="6762" marT="6762" marB="0" anchor="ctr"/>
                </a:tc>
                <a:tc>
                  <a:txBody>
                    <a:bodyPr/>
                    <a:lstStyle/>
                    <a:p>
                      <a:pPr algn="r" fontAlgn="b"/>
                      <a:r>
                        <a:rPr lang="x-none" sz="1600" u="none" strike="noStrike">
                          <a:effectLst/>
                        </a:rPr>
                        <a:t>100</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0,6515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0,03125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0,1625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0,15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0,00018</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0,0325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0,0195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505,8</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8,685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183,65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326,45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370,05</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a:effectLst/>
                        </a:rPr>
                        <a:t>18,4</a:t>
                      </a:r>
                      <a:endParaRPr lang="x-none" sz="1600" b="0" i="0" u="none" strike="noStrike">
                        <a:solidFill>
                          <a:srgbClr val="FF0000"/>
                        </a:solidFill>
                        <a:effectLst/>
                        <a:latin typeface="Calibri" panose="020F0502020204030204" pitchFamily="34" charset="0"/>
                      </a:endParaRPr>
                    </a:p>
                  </a:txBody>
                  <a:tcPr marL="6762" marR="6762" marT="6762" marB="0" anchor="b"/>
                </a:tc>
                <a:tc>
                  <a:txBody>
                    <a:bodyPr/>
                    <a:lstStyle/>
                    <a:p>
                      <a:pPr algn="r" fontAlgn="b"/>
                      <a:r>
                        <a:rPr lang="x-none" sz="1600" u="none" strike="noStrike" dirty="0">
                          <a:effectLst/>
                        </a:rPr>
                        <a:t>86,35</a:t>
                      </a:r>
                      <a:endParaRPr lang="x-none" sz="1600" b="0" i="0" u="none" strike="noStrike" dirty="0">
                        <a:solidFill>
                          <a:srgbClr val="FF0000"/>
                        </a:solidFill>
                        <a:effectLst/>
                        <a:latin typeface="Calibri" panose="020F0502020204030204" pitchFamily="34" charset="0"/>
                      </a:endParaRPr>
                    </a:p>
                  </a:txBody>
                  <a:tcPr marL="6762" marR="6762" marT="6762" marB="0" anchor="b"/>
                </a:tc>
                <a:extLst>
                  <a:ext uri="{0D108BD9-81ED-4DB2-BD59-A6C34878D82A}"/>
                </a:extLst>
              </a:tr>
            </a:tbl>
          </a:graphicData>
        </a:graphic>
      </p:graphicFrame>
      <p:sp>
        <p:nvSpPr>
          <p:cNvPr id="18554" name="TextBox 4"/>
          <p:cNvSpPr txBox="1">
            <a:spLocks noChangeArrowheads="1"/>
          </p:cNvSpPr>
          <p:nvPr/>
        </p:nvSpPr>
        <p:spPr bwMode="auto">
          <a:xfrm>
            <a:off x="1565275" y="284163"/>
            <a:ext cx="9558338" cy="523875"/>
          </a:xfrm>
          <a:prstGeom prst="rect">
            <a:avLst/>
          </a:prstGeom>
          <a:noFill/>
          <a:ln w="9525">
            <a:noFill/>
            <a:miter lim="800000"/>
            <a:headEnd/>
            <a:tailEnd/>
          </a:ln>
        </p:spPr>
        <p:txBody>
          <a:bodyPr>
            <a:spAutoFit/>
          </a:bodyPr>
          <a:lstStyle/>
          <a:p>
            <a:r>
              <a:rPr lang="uk-UA" sz="2800" b="1">
                <a:latin typeface="Times New Roman" pitchFamily="18" charset="0"/>
              </a:rPr>
              <a:t>Розрахунок хімічного складу дропсів</a:t>
            </a:r>
            <a:endParaRPr lang="ru-RU" sz="280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4"/>
          <p:cNvSpPr txBox="1">
            <a:spLocks noChangeArrowheads="1"/>
          </p:cNvSpPr>
          <p:nvPr/>
        </p:nvSpPr>
        <p:spPr bwMode="auto">
          <a:xfrm>
            <a:off x="368300" y="1528763"/>
            <a:ext cx="8890000" cy="2586037"/>
          </a:xfrm>
          <a:prstGeom prst="rect">
            <a:avLst/>
          </a:prstGeom>
          <a:noFill/>
          <a:ln w="9525">
            <a:noFill/>
            <a:miter lim="800000"/>
            <a:headEnd/>
            <a:tailEnd/>
          </a:ln>
        </p:spPr>
        <p:txBody>
          <a:bodyPr>
            <a:spAutoFit/>
          </a:bodyPr>
          <a:lstStyle/>
          <a:p>
            <a:r>
              <a:rPr lang="uk-UA">
                <a:solidFill>
                  <a:srgbClr val="161616"/>
                </a:solidFill>
                <a:latin typeface="Times New Roman" pitchFamily="18" charset="0"/>
                <a:cs typeface="Times New Roman" pitchFamily="18" charset="0"/>
              </a:rPr>
              <a:t>Сучасні польові кухні класифікуються за декількома ознаками, але основними вважаються продуктивність, комплектація та мобільність. Продуктивність визначається обсягом котлів та кількістю персон, для яких можна приготувати гарячу їжу. Існують польові кухні для приготування їжі для 3, 10, 30, 50, 125 та 170 осіб. Залежно від комплектації вони можуть мати один або кілька котлів і шаф, кип'ятильник або водонагрівач. За ступенем мобільності польові кухні бувають переносні та пересувні. Перші, як правило, розраховані на забезпечення до 10 осіб, пересувні мають більш високу продуктивність і можуть транспортуватись автомобільним, гусеничним, а іноді й гужовим транспортом</a:t>
            </a:r>
            <a:endParaRPr lang="ru-RU">
              <a:latin typeface="Calibri" pitchFamily="34" charset="0"/>
            </a:endParaRPr>
          </a:p>
        </p:txBody>
      </p:sp>
      <p:pic>
        <p:nvPicPr>
          <p:cNvPr id="19458" name="Рисунок 5"/>
          <p:cNvPicPr>
            <a:picLocks noChangeAspect="1" noChangeArrowheads="1"/>
          </p:cNvPicPr>
          <p:nvPr/>
        </p:nvPicPr>
        <p:blipFill>
          <a:blip r:embed="rId2"/>
          <a:srcRect l="12422" t="25081" r="32062" b="21754"/>
          <a:stretch>
            <a:fillRect/>
          </a:stretch>
        </p:blipFill>
        <p:spPr bwMode="auto">
          <a:xfrm>
            <a:off x="9201150" y="2295525"/>
            <a:ext cx="2819400" cy="2070100"/>
          </a:xfrm>
          <a:prstGeom prst="rect">
            <a:avLst/>
          </a:prstGeom>
          <a:noFill/>
          <a:ln w="9525">
            <a:noFill/>
            <a:miter lim="800000"/>
            <a:headEnd/>
            <a:tailEnd/>
          </a:ln>
        </p:spPr>
      </p:pic>
      <p:pic>
        <p:nvPicPr>
          <p:cNvPr id="19459" name="Picture 2" descr="Военная кухня трансформер с изхменяемым объемом производство в Украине."/>
          <p:cNvPicPr>
            <a:picLocks noChangeAspect="1" noChangeArrowheads="1"/>
          </p:cNvPicPr>
          <p:nvPr/>
        </p:nvPicPr>
        <p:blipFill>
          <a:blip r:embed="rId3"/>
          <a:srcRect/>
          <a:stretch>
            <a:fillRect/>
          </a:stretch>
        </p:blipFill>
        <p:spPr bwMode="auto">
          <a:xfrm>
            <a:off x="531813" y="4114800"/>
            <a:ext cx="3570287" cy="2498725"/>
          </a:xfrm>
          <a:prstGeom prst="rect">
            <a:avLst/>
          </a:prstGeom>
          <a:noFill/>
          <a:ln w="9525">
            <a:noFill/>
            <a:miter lim="800000"/>
            <a:headEnd/>
            <a:tailEnd/>
          </a:ln>
        </p:spPr>
      </p:pic>
      <p:pic>
        <p:nvPicPr>
          <p:cNvPr id="19460" name="Picture 4" descr="Виробництво мобільної кухні трансформера в Україні на polycar.com.ua."/>
          <p:cNvPicPr>
            <a:picLocks noChangeAspect="1" noChangeArrowheads="1"/>
          </p:cNvPicPr>
          <p:nvPr/>
        </p:nvPicPr>
        <p:blipFill>
          <a:blip r:embed="rId4"/>
          <a:srcRect/>
          <a:stretch>
            <a:fillRect/>
          </a:stretch>
        </p:blipFill>
        <p:spPr bwMode="auto">
          <a:xfrm>
            <a:off x="5092700" y="3946525"/>
            <a:ext cx="3175000" cy="2381250"/>
          </a:xfrm>
          <a:prstGeom prst="rect">
            <a:avLst/>
          </a:prstGeom>
          <a:noFill/>
          <a:ln w="9525">
            <a:noFill/>
            <a:miter lim="800000"/>
            <a:headEnd/>
            <a:tailEnd/>
          </a:ln>
        </p:spPr>
      </p:pic>
      <p:pic>
        <p:nvPicPr>
          <p:cNvPr id="19461" name="Picture 6" descr="Мобільні кухні: производство и переоборудование авто на заказ"/>
          <p:cNvPicPr>
            <a:picLocks noChangeAspect="1" noChangeArrowheads="1"/>
          </p:cNvPicPr>
          <p:nvPr/>
        </p:nvPicPr>
        <p:blipFill>
          <a:blip r:embed="rId5"/>
          <a:srcRect/>
          <a:stretch>
            <a:fillRect/>
          </a:stretch>
        </p:blipFill>
        <p:spPr bwMode="auto">
          <a:xfrm>
            <a:off x="8902700" y="4562475"/>
            <a:ext cx="2819400" cy="1619250"/>
          </a:xfrm>
          <a:prstGeom prst="rect">
            <a:avLst/>
          </a:prstGeom>
          <a:noFill/>
          <a:ln w="9525">
            <a:noFill/>
            <a:miter lim="800000"/>
            <a:headEnd/>
            <a:tailEnd/>
          </a:ln>
        </p:spPr>
      </p:pic>
      <p:sp>
        <p:nvSpPr>
          <p:cNvPr id="19462" name="TextBox 10"/>
          <p:cNvSpPr txBox="1">
            <a:spLocks noChangeArrowheads="1"/>
          </p:cNvSpPr>
          <p:nvPr/>
        </p:nvSpPr>
        <p:spPr bwMode="auto">
          <a:xfrm>
            <a:off x="368300" y="136525"/>
            <a:ext cx="11201400" cy="1293813"/>
          </a:xfrm>
          <a:prstGeom prst="rect">
            <a:avLst/>
          </a:prstGeom>
          <a:noFill/>
          <a:ln w="9525">
            <a:noFill/>
            <a:miter lim="800000"/>
            <a:headEnd/>
            <a:tailEnd/>
          </a:ln>
        </p:spPr>
        <p:txBody>
          <a:bodyPr>
            <a:spAutoFit/>
          </a:bodyPr>
          <a:lstStyle/>
          <a:p>
            <a:pPr indent="449263" algn="just">
              <a:lnSpc>
                <a:spcPct val="150000"/>
              </a:lnSpc>
              <a:spcAft>
                <a:spcPts val="1000"/>
              </a:spcAft>
            </a:pPr>
            <a:r>
              <a:rPr lang="uk-UA" b="1">
                <a:latin typeface="Times New Roman" pitchFamily="18" charset="0"/>
                <a:ea typeface="Calibri" pitchFamily="34" charset="0"/>
                <a:cs typeface="Times New Roman" pitchFamily="18" charset="0"/>
              </a:rPr>
              <a:t>Темою кваліфікаційної роботи</a:t>
            </a:r>
            <a:r>
              <a:rPr lang="uk-UA">
                <a:latin typeface="Times New Roman" pitchFamily="18" charset="0"/>
                <a:ea typeface="Calibri" pitchFamily="34" charset="0"/>
                <a:cs typeface="Times New Roman" pitchFamily="18" charset="0"/>
              </a:rPr>
              <a:t> передбачено проект технологічного модуля з виробництва харчових продуктів гарячого харчування військових, будівельників, працівників аграрної сфери та інших категорій з обмеженим доступом до стаціонарних точок харчування.</a:t>
            </a:r>
            <a:endParaRPr lang="ru-RU">
              <a:latin typeface="Calibri" pitchFamily="34" charset="0"/>
              <a:ea typeface="Calibri" pitchFamily="34"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4"/>
          <p:cNvSpPr txBox="1">
            <a:spLocks noChangeArrowheads="1"/>
          </p:cNvSpPr>
          <p:nvPr/>
        </p:nvSpPr>
        <p:spPr bwMode="auto">
          <a:xfrm>
            <a:off x="3048000" y="98425"/>
            <a:ext cx="6096000" cy="463550"/>
          </a:xfrm>
          <a:prstGeom prst="rect">
            <a:avLst/>
          </a:prstGeom>
          <a:noFill/>
          <a:ln w="9525">
            <a:noFill/>
            <a:miter lim="800000"/>
            <a:headEnd/>
            <a:tailEnd/>
          </a:ln>
        </p:spPr>
        <p:txBody>
          <a:bodyPr>
            <a:spAutoFit/>
          </a:bodyPr>
          <a:lstStyle/>
          <a:p>
            <a:pPr indent="449263" algn="just">
              <a:lnSpc>
                <a:spcPct val="150000"/>
              </a:lnSpc>
              <a:spcAft>
                <a:spcPts val="1000"/>
              </a:spcAft>
            </a:pPr>
            <a:r>
              <a:rPr lang="ru-RU" b="1">
                <a:latin typeface="Times New Roman" pitchFamily="18" charset="0"/>
                <a:ea typeface="Calibri" pitchFamily="34" charset="0"/>
                <a:cs typeface="Times New Roman" pitchFamily="18" charset="0"/>
              </a:rPr>
              <a:t>Найбільш популярні модифікації польових кухонь</a:t>
            </a:r>
            <a:endParaRPr lang="ru-RU" b="1">
              <a:latin typeface="Calibri" pitchFamily="34" charset="0"/>
              <a:ea typeface="Calibri" pitchFamily="34" charset="0"/>
              <a:cs typeface="Times New Roman" pitchFamily="18" charset="0"/>
            </a:endParaRPr>
          </a:p>
        </p:txBody>
      </p:sp>
      <p:graphicFrame>
        <p:nvGraphicFramePr>
          <p:cNvPr id="6" name="Таблица 5"/>
          <p:cNvGraphicFramePr>
            <a:graphicFrameLocks noGrp="1"/>
          </p:cNvGraphicFramePr>
          <p:nvPr/>
        </p:nvGraphicFramePr>
        <p:xfrm>
          <a:off x="279400" y="774700"/>
          <a:ext cx="11493500" cy="6203950"/>
        </p:xfrm>
        <a:graphic>
          <a:graphicData uri="http://schemas.openxmlformats.org/drawingml/2006/table">
            <a:tbl>
              <a:tblPr/>
              <a:tblGrid>
                <a:gridCol w="3098800"/>
                <a:gridCol w="2790825"/>
                <a:gridCol w="2811463"/>
                <a:gridCol w="2792412"/>
              </a:tblGrid>
              <a:tr h="268288">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Показники</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КП-125М</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КП-130</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КП-2-48</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85800">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Ходова база и колія, мм</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ІАП3-739К</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1482</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спецрозробка</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1750</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ІАП3-739К</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1482</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r>
              <a:tr h="268288">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Кількість людей</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125</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130</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150</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r>
              <a:tr h="268288">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Кількість котлів, шт.</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3</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4</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2</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r>
              <a:tr h="268288">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Матеріал котлів</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нержавіюча сталь</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нержавіюча сталь</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нержавіюча сталь</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r>
              <a:tr h="384175">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Масло в «сорочці» котла</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АК-15</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r>
              <a:tr h="384175">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Кип'ятильник/літраж</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1/115</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r>
              <a:tr h="384175">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Водонагрівач/літраж</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1/36</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r>
              <a:tr h="268288">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Жарова шафа, шт.</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r>
              <a:tr h="268288">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Вид палива</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рідке, тверде</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рідке, тверде</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рідке, тверде</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r>
              <a:tr h="384175">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Маса в споряджені, кг</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1515</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1650</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1343</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r>
              <a:tr h="1820863">
                <a:tc>
                  <a:txBody>
                    <a:bodyPr/>
                    <a:lstStyle/>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Габарити, мм, по:</a:t>
                      </a:r>
                    </a:p>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 -ширині </a:t>
                      </a:r>
                    </a:p>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-довжині </a:t>
                      </a:r>
                    </a:p>
                    <a:p>
                      <a:pPr marL="0" marR="0" lvl="0" indent="0" algn="just" defTabSz="914400" rtl="0" eaLnBrk="1" fontAlgn="base" latinLnBrk="0" hangingPunct="1">
                        <a:lnSpc>
                          <a:spcPct val="150000"/>
                        </a:lnSpc>
                        <a:spcBef>
                          <a:spcPct val="0"/>
                        </a:spcBef>
                        <a:spcAft>
                          <a:spcPts val="1000"/>
                        </a:spcAft>
                        <a:buClrTx/>
                        <a:buSzTx/>
                        <a:buFontTx/>
                        <a:buNone/>
                        <a:tabLst/>
                      </a:pPr>
                      <a:r>
                        <a:rPr kumimoji="0" lang="ru-RU" sz="1400" b="1" i="0" u="none" strike="noStrike" cap="none" normalizeH="0" baseline="0" smtClean="0">
                          <a:ln>
                            <a:noFill/>
                          </a:ln>
                          <a:solidFill>
                            <a:srgbClr val="FFFFFF"/>
                          </a:solidFill>
                          <a:effectLst/>
                          <a:latin typeface="Calibri" pitchFamily="34" charset="0"/>
                          <a:cs typeface="Arial" charset="0"/>
                        </a:rPr>
                        <a:t>-висоті в похідному/робочому положенні</a:t>
                      </a:r>
                      <a:endParaRPr kumimoji="0" lang="ru-RU" sz="1400" b="1" i="0" u="none" strike="noStrike" cap="none" normalizeH="0" baseline="0" smtClean="0">
                        <a:ln>
                          <a:noFill/>
                        </a:ln>
                        <a:solidFill>
                          <a:srgbClr val="FFFFFF"/>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 </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1810</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3700</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2328/3535</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 </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2030</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3400</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1500/3290</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 </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1810</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3445</a:t>
                      </a:r>
                    </a:p>
                    <a:p>
                      <a:pPr marL="0" marR="0" lvl="0" indent="0" algn="ctr" defTabSz="914400" rtl="0" eaLnBrk="1" fontAlgn="base" latinLnBrk="0" hangingPunct="1">
                        <a:lnSpc>
                          <a:spcPct val="150000"/>
                        </a:lnSpc>
                        <a:spcBef>
                          <a:spcPct val="0"/>
                        </a:spcBef>
                        <a:spcAft>
                          <a:spcPts val="1000"/>
                        </a:spcAft>
                        <a:buClrTx/>
                        <a:buSzTx/>
                        <a:buFontTx/>
                        <a:buNone/>
                        <a:tabLst/>
                      </a:pPr>
                      <a:r>
                        <a:rPr kumimoji="0" lang="ru-RU" sz="1400" b="0" i="0" u="none" strike="noStrike" cap="none" normalizeH="0" baseline="0" smtClean="0">
                          <a:ln>
                            <a:noFill/>
                          </a:ln>
                          <a:solidFill>
                            <a:srgbClr val="000000"/>
                          </a:solidFill>
                          <a:effectLst/>
                          <a:latin typeface="Calibri" pitchFamily="34" charset="0"/>
                          <a:cs typeface="Arial" charset="0"/>
                        </a:rPr>
                        <a:t>2025/2600</a:t>
                      </a:r>
                      <a:endParaRPr kumimoji="0" lang="ru-RU" sz="1400" b="0" i="0" u="none" strike="noStrike" cap="none" normalizeH="0" baseline="0" smtClean="0">
                        <a:ln>
                          <a:noFill/>
                        </a:ln>
                        <a:solidFill>
                          <a:srgbClr val="000000"/>
                        </a:solidFill>
                        <a:effectLst/>
                        <a:latin typeface="Calibri" pitchFamily="34" charset="0"/>
                        <a:cs typeface="Times New Roman" pitchFamily="18" charset="0"/>
                      </a:endParaRPr>
                    </a:p>
                  </a:txBody>
                  <a:tcPr marL="43768" marR="4376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4"/>
          <p:cNvSpPr>
            <a:spLocks noChangeArrowheads="1"/>
          </p:cNvSpPr>
          <p:nvPr/>
        </p:nvSpPr>
        <p:spPr bwMode="auto">
          <a:xfrm>
            <a:off x="-88900" y="150813"/>
            <a:ext cx="3103563" cy="1570037"/>
          </a:xfrm>
          <a:prstGeom prst="rect">
            <a:avLst/>
          </a:prstGeom>
          <a:noFill/>
          <a:ln w="9525">
            <a:noFill/>
            <a:miter lim="800000"/>
            <a:headEnd/>
            <a:tailEnd/>
          </a:ln>
        </p:spPr>
        <p:txBody>
          <a:bodyPr>
            <a:spAutoFit/>
          </a:bodyPr>
          <a:lstStyle/>
          <a:p>
            <a:pPr algn="ctr" eaLnBrk="0" hangingPunct="0"/>
            <a:r>
              <a:rPr lang="uk-UA" sz="3200" b="1">
                <a:latin typeface="Times New Roman" pitchFamily="18" charset="0"/>
                <a:cs typeface="Times New Roman" pitchFamily="18" charset="0"/>
              </a:rPr>
              <a:t>Генеральний план опорної їдальні</a:t>
            </a:r>
          </a:p>
        </p:txBody>
      </p:sp>
      <p:pic>
        <p:nvPicPr>
          <p:cNvPr id="21506" name="Рисунок 3"/>
          <p:cNvPicPr>
            <a:picLocks noChangeAspect="1"/>
          </p:cNvPicPr>
          <p:nvPr/>
        </p:nvPicPr>
        <p:blipFill>
          <a:blip r:embed="rId2"/>
          <a:srcRect l="12669" t="11278" r="25203" b="9009"/>
          <a:stretch>
            <a:fillRect/>
          </a:stretch>
        </p:blipFill>
        <p:spPr bwMode="auto">
          <a:xfrm>
            <a:off x="2717800" y="214313"/>
            <a:ext cx="9205913" cy="664368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TotalTime>
  <Words>1052</Words>
  <Application>Microsoft Office PowerPoint</Application>
  <PresentationFormat>Довільний</PresentationFormat>
  <Paragraphs>267</Paragraphs>
  <Slides>15</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1</vt:i4>
      </vt:variant>
      <vt:variant>
        <vt:lpstr>Заголовки слайдов</vt:lpstr>
      </vt:variant>
      <vt:variant>
        <vt:i4>15</vt:i4>
      </vt:variant>
    </vt:vector>
  </HeadingPairs>
  <TitlesOfParts>
    <vt:vector size="23" baseType="lpstr">
      <vt:lpstr>Calibri</vt:lpstr>
      <vt:lpstr>Arial</vt:lpstr>
      <vt:lpstr>Calibri Light</vt:lpstr>
      <vt:lpstr>Times New Roman</vt:lpstr>
      <vt:lpstr>AR PL KaitiM GB</vt:lpstr>
      <vt:lpstr>DejaVu Sans Condensed</vt:lpstr>
      <vt:lpstr>MS Mincho</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Технологічний модуль проектується фургонного типу, який може за необхідності трансформуватись збільшуючи свою площу. В технологічному модулі – польова кухня – організовується 3 відсіки: відсік підготовки сировини, відсік основний, відсік для допоміжного устаткування. </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Надежда</dc:creator>
  <cp:lastModifiedBy>work</cp:lastModifiedBy>
  <cp:revision>16</cp:revision>
  <dcterms:created xsi:type="dcterms:W3CDTF">2023-06-21T11:19:01Z</dcterms:created>
  <dcterms:modified xsi:type="dcterms:W3CDTF">2024-12-26T05:35:10Z</dcterms:modified>
</cp:coreProperties>
</file>