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1" r:id="rId5"/>
    <p:sldId id="268" r:id="rId6"/>
    <p:sldId id="272" r:id="rId7"/>
    <p:sldId id="274" r:id="rId8"/>
    <p:sldId id="273" r:id="rId9"/>
    <p:sldId id="257" r:id="rId10"/>
    <p:sldId id="265" r:id="rId11"/>
    <p:sldId id="260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3C7C7-5D14-41D2-81A0-B7A9527AB065}" type="datetimeFigureOut">
              <a:rPr lang="ru-RU"/>
              <a:pPr>
                <a:defRPr/>
              </a:pPr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17FA4-3B98-4039-B5D1-36B027CB6244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8ECBC-D4F8-4A33-AD29-F7762EA26BAD}" type="datetimeFigureOut">
              <a:rPr lang="ru-RU"/>
              <a:pPr>
                <a:defRPr/>
              </a:pPr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75BE2-17AB-4ECC-86AB-4631BF5B3AA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CD3C8-8EA6-412A-ABB7-CAEBBDCF48F7}" type="datetimeFigureOut">
              <a:rPr lang="ru-RU"/>
              <a:pPr>
                <a:defRPr/>
              </a:pPr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F73C1-616D-4FC3-B190-7B4F24F123CF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21B5A-CC47-4E1B-BF14-7A713258076C}" type="datetimeFigureOut">
              <a:rPr lang="ru-RU"/>
              <a:pPr>
                <a:defRPr/>
              </a:pPr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4A596-DC64-4CBE-8793-2946FA0B7C9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33439-7299-401A-86E4-1D20F4316E3A}" type="datetimeFigureOut">
              <a:rPr lang="ru-RU"/>
              <a:pPr>
                <a:defRPr/>
              </a:pPr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B8035-3E04-4CE8-AA2E-C62E0AA7712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2844F-968C-40AC-A71D-5B886FBBD356}" type="datetimeFigureOut">
              <a:rPr lang="ru-RU"/>
              <a:pPr>
                <a:defRPr/>
              </a:pPr>
              <a:t>15.12.2024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06B90-A345-4C61-8415-DD41D66E962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0027B-667E-4D72-BAC8-CD8978B1F2AA}" type="datetimeFigureOut">
              <a:rPr lang="ru-RU"/>
              <a:pPr>
                <a:defRPr/>
              </a:pPr>
              <a:t>15.12.2024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F4E58-C597-46A0-8C4A-353F7C2AD0D9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11460-F43D-47CA-92CA-DC45293C030A}" type="datetimeFigureOut">
              <a:rPr lang="ru-RU"/>
              <a:pPr>
                <a:defRPr/>
              </a:pPr>
              <a:t>15.12.2024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9F6A6-9351-42EC-AE23-6BC1F600813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9E20D-CB76-47FA-9E39-4BCBE7DE7F69}" type="datetimeFigureOut">
              <a:rPr lang="ru-RU"/>
              <a:pPr>
                <a:defRPr/>
              </a:pPr>
              <a:t>15.12.2024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C635D-A41D-4AD4-ABFB-12FE06317BE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D85ED-F0DF-4C94-9E5C-305E82D2B318}" type="datetimeFigureOut">
              <a:rPr lang="ru-RU"/>
              <a:pPr>
                <a:defRPr/>
              </a:pPr>
              <a:t>15.12.2024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C464B-0908-4A0C-8E1E-DA68E3DD8EE5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11CBD-57CF-49BD-AC19-DF626F48B9A3}" type="datetimeFigureOut">
              <a:rPr lang="ru-RU"/>
              <a:pPr>
                <a:defRPr/>
              </a:pPr>
              <a:t>15.12.2024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1FC9C-96BC-4EAA-9A98-34E59D3AF19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2D1649-8FCA-407E-8EFD-29F6DB01A6DD}" type="datetimeFigureOut">
              <a:rPr lang="ru-RU"/>
              <a:pPr>
                <a:defRPr/>
              </a:pPr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EBCEBDC-2D73-46BB-B20B-F05087284F4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395288" y="188913"/>
            <a:ext cx="8062912" cy="6048375"/>
          </a:xfrm>
        </p:spPr>
        <p:txBody>
          <a:bodyPr/>
          <a:lstStyle/>
          <a:p>
            <a:r>
              <a:rPr lang="uk-UA" sz="1800" b="1" smtClean="0">
                <a:latin typeface="Times New Roman" pitchFamily="18" charset="0"/>
                <a:cs typeface="Times New Roman" pitchFamily="18" charset="0"/>
              </a:rPr>
              <a:t>Міністерство освіти і науки України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b="1" smtClean="0">
                <a:latin typeface="Times New Roman" pitchFamily="18" charset="0"/>
                <a:cs typeface="Times New Roman" pitchFamily="18" charset="0"/>
              </a:rPr>
              <a:t>Одеський національний технологічний університет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u="sng" smtClean="0">
                <a:latin typeface="Times New Roman" pitchFamily="18" charset="0"/>
                <a:cs typeface="Times New Roman" pitchFamily="18" charset="0"/>
              </a:rPr>
              <a:t>Навчально-науковий інститут харчових технологій ім. М.О. Грішина</a:t>
            </a:r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8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u="sng" smtClean="0">
                <a:latin typeface="Times New Roman" pitchFamily="18" charset="0"/>
                <a:cs typeface="Times New Roman" pitchFamily="18" charset="0"/>
              </a:rPr>
              <a:t>Кафедра технології ресторанного і оздоровчого харчування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>Ступінь вищої освіти </a:t>
            </a:r>
            <a:r>
              <a:rPr lang="uk-UA" sz="1800" u="sng" smtClean="0">
                <a:latin typeface="Times New Roman" pitchFamily="18" charset="0"/>
                <a:cs typeface="Times New Roman" pitchFamily="18" charset="0"/>
              </a:rPr>
              <a:t>Магістр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>Спеціальність </a:t>
            </a:r>
            <a:r>
              <a:rPr lang="uk-UA" sz="1800" u="sng" smtClean="0">
                <a:latin typeface="Times New Roman" pitchFamily="18" charset="0"/>
                <a:cs typeface="Times New Roman" pitchFamily="18" charset="0"/>
              </a:rPr>
              <a:t>181 «Харчові технології»</a:t>
            </a:r>
            <a:br>
              <a:rPr lang="uk-UA" sz="1800" u="sng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>Освітня програма </a:t>
            </a:r>
            <a:r>
              <a:rPr lang="uk-UA" sz="1800" u="sng" smtClean="0">
                <a:latin typeface="Times New Roman" pitchFamily="18" charset="0"/>
                <a:cs typeface="Times New Roman" pitchFamily="18" charset="0"/>
              </a:rPr>
              <a:t>«Інноваційні технології ресторанного бізнесу та здорового харчування»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КВАЛІФІКАЦІЙНА РОБОТА МАГІСТРА</a:t>
            </a:r>
            <a:br>
              <a:rPr lang="ru-RU" sz="1800" b="1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b="1" smtClean="0">
                <a:latin typeface="Times New Roman" pitchFamily="18" charset="0"/>
                <a:cs typeface="Times New Roman" pitchFamily="18" charset="0"/>
              </a:rPr>
              <a:t>на тему</a:t>
            </a:r>
            <a:r>
              <a:rPr lang="uk-UA" sz="1800" b="1" u="sng" smtClean="0">
                <a:latin typeface="Times New Roman" pitchFamily="18" charset="0"/>
                <a:cs typeface="Times New Roman" pitchFamily="18" charset="0"/>
              </a:rPr>
              <a:t>: «Реконструкція ресторану «Хінкальня» в Київському районі м. Одеси з  впровадженням у меню страв підвищеної харчової цінності</a:t>
            </a:r>
            <a:r>
              <a:rPr lang="uk-UA" sz="1800" u="sng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>                                                Здобувачки: </a:t>
            </a:r>
            <a:r>
              <a:rPr lang="uk-UA" sz="1800" u="sng" smtClean="0">
                <a:latin typeface="Times New Roman" pitchFamily="18" charset="0"/>
                <a:cs typeface="Times New Roman" pitchFamily="18" charset="0"/>
              </a:rPr>
              <a:t>Венгеренко Аліса Вячеславівна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>                                                     Керівник </a:t>
            </a:r>
            <a:r>
              <a:rPr lang="uk-UA" sz="1800" u="sng" smtClean="0">
                <a:latin typeface="Times New Roman" pitchFamily="18" charset="0"/>
                <a:cs typeface="Times New Roman" pitchFamily="18" charset="0"/>
              </a:rPr>
              <a:t>к.т.н., доц. Бурдо А.К.</a:t>
            </a:r>
            <a:endParaRPr lang="ru-RU" sz="1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450" y="5445125"/>
            <a:ext cx="7056438" cy="1052513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uk-U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uk-U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uk-U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2024 р.</a:t>
            </a:r>
            <a:endParaRPr lang="ru-RU" sz="2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2636838"/>
            <a:ext cx="165735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План підприємства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2531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96975"/>
            <a:ext cx="878522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Функціональні схеми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3555" name="Рисунок 5"/>
          <p:cNvPicPr>
            <a:picLocks noChangeAspect="1" noChangeArrowheads="1"/>
          </p:cNvPicPr>
          <p:nvPr/>
        </p:nvPicPr>
        <p:blipFill>
          <a:blip r:embed="rId2"/>
          <a:srcRect l="1764" r="1549"/>
          <a:stretch>
            <a:fillRect/>
          </a:stretch>
        </p:blipFill>
        <p:spPr bwMode="auto">
          <a:xfrm>
            <a:off x="323850" y="1196975"/>
            <a:ext cx="8640763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/>
          <a:lstStyle/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Функціональні схеми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4579" name="Рисунок 5"/>
          <p:cNvPicPr>
            <a:picLocks noChangeAspect="1" noChangeArrowheads="1"/>
          </p:cNvPicPr>
          <p:nvPr/>
        </p:nvPicPr>
        <p:blipFill>
          <a:blip r:embed="rId2"/>
          <a:srcRect l="2245" r="1070"/>
          <a:stretch>
            <a:fillRect/>
          </a:stretch>
        </p:blipFill>
        <p:spPr bwMode="auto">
          <a:xfrm>
            <a:off x="179388" y="1196975"/>
            <a:ext cx="8640762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Економічні показники</a:t>
            </a:r>
            <a:endParaRPr lang="ru-RU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8313" y="1341438"/>
          <a:ext cx="8218487" cy="4705350"/>
        </p:xfrm>
        <a:graphic>
          <a:graphicData uri="http://schemas.openxmlformats.org/drawingml/2006/table">
            <a:tbl>
              <a:tblPr/>
              <a:tblGrid>
                <a:gridCol w="489396"/>
                <a:gridCol w="5660664"/>
                <a:gridCol w="2069197"/>
              </a:tblGrid>
              <a:tr h="4516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1125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Показник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Значення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1125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Валовий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товарообіг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, тис.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грн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81738,72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1125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Чистий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дохід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від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реалізації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, тис.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грн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68115,60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1125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Витрати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операційної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діяльності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, тис.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грн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62290,40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15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1125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Фінансові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результати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від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звичайної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діяльності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до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оподаткування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, тис.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грн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5825,20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1125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Податок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на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прибуток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, тис.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грн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4776,67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1125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Чистий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прибуток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, тис.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грн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7,01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1125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Рентабельність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продажів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, 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53181,20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1125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Середній чек, грн.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162,18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1125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Термін окупності капітальних вкладень, років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70" marR="16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1,67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3908425" cy="1325563"/>
          </a:xfrm>
        </p:spPr>
        <p:txBody>
          <a:bodyPr/>
          <a:lstStyle/>
          <a:p>
            <a:r>
              <a:rPr lang="uk-UA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ХІНКАЛЬНЯ</a:t>
            </a:r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388" y="1825625"/>
            <a:ext cx="4230687" cy="4351338"/>
          </a:xfrm>
        </p:spPr>
        <p:txBody>
          <a:bodyPr rtlCol="0">
            <a:normAutofit fontScale="92500" lnSpcReduction="2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Хінкальня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™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всеукраїнська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мережа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гостинних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ресторанів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лаконічним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хітів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грузинської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кухні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головною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стравою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хінкалі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приправлені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спеціями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соковиті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м'ясні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мішечки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тугого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Хінкалі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хачапурі, перші та другі страви,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страви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на мангалі, гарячі та холодні закуски, десерти, напої.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/>
          </a:p>
        </p:txBody>
      </p:sp>
      <p:pic>
        <p:nvPicPr>
          <p:cNvPr id="14340" name="Рисунок 4"/>
          <p:cNvPicPr>
            <a:picLocks noChangeAspect="1" noChangeArrowheads="1"/>
          </p:cNvPicPr>
          <p:nvPr/>
        </p:nvPicPr>
        <p:blipFill>
          <a:blip r:embed="rId2"/>
          <a:srcRect t="8960" r="10875" b="5780"/>
          <a:stretch>
            <a:fillRect/>
          </a:stretch>
        </p:blipFill>
        <p:spPr bwMode="auto">
          <a:xfrm>
            <a:off x="4557713" y="0"/>
            <a:ext cx="4435475" cy="368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6"/>
          <p:cNvPicPr>
            <a:picLocks noChangeAspect="1" noChangeArrowheads="1"/>
          </p:cNvPicPr>
          <p:nvPr/>
        </p:nvPicPr>
        <p:blipFill>
          <a:blip r:embed="rId3"/>
          <a:srcRect l="36047" t="10983" r="-41" b="10983"/>
          <a:stretch>
            <a:fillRect/>
          </a:stretch>
        </p:blipFill>
        <p:spPr bwMode="auto">
          <a:xfrm>
            <a:off x="4505325" y="3544888"/>
            <a:ext cx="4638675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242888" y="0"/>
            <a:ext cx="4019550" cy="1252538"/>
          </a:xfrm>
        </p:spPr>
        <p:txBody>
          <a:bodyPr/>
          <a:lstStyle/>
          <a:p>
            <a:r>
              <a:rPr lang="uk-UA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ХІНКАЛЬНА</a:t>
            </a:r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5363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5364" name="Рисунок 4"/>
          <p:cNvPicPr>
            <a:picLocks noChangeAspect="1" noChangeArrowheads="1"/>
          </p:cNvPicPr>
          <p:nvPr/>
        </p:nvPicPr>
        <p:blipFill>
          <a:blip r:embed="rId2"/>
          <a:srcRect l="42540" t="26878" r="11169" b="25143"/>
          <a:stretch>
            <a:fillRect/>
          </a:stretch>
        </p:blipFill>
        <p:spPr bwMode="auto">
          <a:xfrm>
            <a:off x="4537075" y="0"/>
            <a:ext cx="46069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Рисунок 5"/>
          <p:cNvPicPr>
            <a:picLocks noChangeAspect="1" noChangeArrowheads="1"/>
          </p:cNvPicPr>
          <p:nvPr/>
        </p:nvPicPr>
        <p:blipFill>
          <a:blip r:embed="rId3"/>
          <a:srcRect l="38319" t="17918" r="-14" b="9827"/>
          <a:stretch>
            <a:fillRect/>
          </a:stretch>
        </p:blipFill>
        <p:spPr bwMode="auto">
          <a:xfrm>
            <a:off x="4548188" y="3362325"/>
            <a:ext cx="4595812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Рисунок 7"/>
          <p:cNvPicPr>
            <a:picLocks noChangeAspect="1" noChangeArrowheads="1"/>
          </p:cNvPicPr>
          <p:nvPr/>
        </p:nvPicPr>
        <p:blipFill>
          <a:blip r:embed="rId4"/>
          <a:srcRect l="36697" t="13295" r="1122" b="10983"/>
          <a:stretch>
            <a:fillRect/>
          </a:stretch>
        </p:blipFill>
        <p:spPr bwMode="auto">
          <a:xfrm>
            <a:off x="0" y="1114425"/>
            <a:ext cx="4546600" cy="245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6" descr="Соковиті хінкалі з яловичиною за рецептом Євгена Клопотенк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357563"/>
            <a:ext cx="4500563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3770313" cy="1325563"/>
          </a:xfrm>
        </p:spPr>
        <p:txBody>
          <a:bodyPr/>
          <a:lstStyle/>
          <a:p>
            <a:r>
              <a:rPr lang="uk-UA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ХІНКАЛЬНА</a:t>
            </a:r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6387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6388" name="Рисунок 5"/>
          <p:cNvPicPr>
            <a:picLocks noChangeAspect="1" noChangeArrowheads="1"/>
          </p:cNvPicPr>
          <p:nvPr/>
        </p:nvPicPr>
        <p:blipFill>
          <a:blip r:embed="rId2"/>
          <a:srcRect l="37833" t="15607" r="3032" b="12428"/>
          <a:stretch>
            <a:fillRect/>
          </a:stretch>
        </p:blipFill>
        <p:spPr bwMode="auto">
          <a:xfrm>
            <a:off x="5264150" y="3235325"/>
            <a:ext cx="3879850" cy="362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Рисунок 6"/>
          <p:cNvPicPr>
            <a:picLocks noChangeAspect="1" noChangeArrowheads="1"/>
          </p:cNvPicPr>
          <p:nvPr/>
        </p:nvPicPr>
        <p:blipFill>
          <a:blip r:embed="rId3"/>
          <a:srcRect l="37184" t="24567" r="2739" b="9818"/>
          <a:stretch>
            <a:fillRect/>
          </a:stretch>
        </p:blipFill>
        <p:spPr bwMode="auto">
          <a:xfrm>
            <a:off x="5191125" y="0"/>
            <a:ext cx="3952875" cy="343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2" descr="D:\АКАДЕМИЯ\практика\2024-25 грудень ТХ-12\Фото р-н Хінкальня\изображение_viber_2024-12-06_17-33-50-494.jpg"/>
          <p:cNvPicPr>
            <a:picLocks noChangeAspect="1" noChangeArrowheads="1"/>
          </p:cNvPicPr>
          <p:nvPr/>
        </p:nvPicPr>
        <p:blipFill>
          <a:blip r:embed="rId4"/>
          <a:srcRect l="5534" t="21387" r="7547" b="17534"/>
          <a:stretch>
            <a:fillRect/>
          </a:stretch>
        </p:blipFill>
        <p:spPr bwMode="auto">
          <a:xfrm>
            <a:off x="0" y="1463675"/>
            <a:ext cx="5740400" cy="539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r>
              <a:rPr lang="ru-RU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Рецептура страви «Х</a:t>
            </a:r>
            <a:r>
              <a:rPr lang="uk-UA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нкалі з гарбузом»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4822825"/>
          <a:ext cx="5076825" cy="2173288"/>
        </p:xfrm>
        <a:graphic>
          <a:graphicData uri="http://schemas.openxmlformats.org/drawingml/2006/table">
            <a:tbl>
              <a:tblPr/>
              <a:tblGrid>
                <a:gridCol w="2154391"/>
                <a:gridCol w="1498086"/>
                <a:gridCol w="1423578"/>
              </a:tblGrid>
              <a:tr h="207595">
                <a:tc rowSpan="2"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Інгредієнти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Хінкалі з гарбузом</a:t>
                      </a: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31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Брутто, г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Нетто, г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110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Рисове борошно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110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Крохмаль кукурудзяний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110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Окріп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110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Рослинна олія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110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Гарбуз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110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Цибуля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110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Кіндза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110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Перець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235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Вихід: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 </a:t>
                      </a:r>
                      <a:r>
                        <a:rPr lang="uk-UA" sz="1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шт</a:t>
                      </a:r>
                      <a:r>
                        <a:rPr lang="uk-UA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по 60 г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458" name="AutoShape 2" descr="Аромаолія Pumpkin / Гарбуз - для свічок ➤ Бренд Iberche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7459" name="AutoShape 4" descr="Аромаолія Pumpkin / Гарбуз - для свічок ➤ Бренд Iberche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7460" name="Picture 5"/>
          <p:cNvPicPr>
            <a:picLocks noChangeAspect="1" noChangeArrowheads="1"/>
          </p:cNvPicPr>
          <p:nvPr/>
        </p:nvPicPr>
        <p:blipFill>
          <a:blip r:embed="rId2"/>
          <a:srcRect l="30711" t="25790" r="31100" b="20641"/>
          <a:stretch>
            <a:fillRect/>
          </a:stretch>
        </p:blipFill>
        <p:spPr bwMode="auto">
          <a:xfrm>
            <a:off x="3348038" y="765175"/>
            <a:ext cx="561657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61" name="AutoShape 7" descr="Гарбуз &quot;Гілея&quot; Агроном 20 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7462" name="AutoShape 9" descr="Гарбуз &quot;Гілея&quot; Агроном 20 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7463" name="Picture 11" descr="Гарбуз – користь, поради гастроентеролога, рецепти з гарбуз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14925" y="4724400"/>
            <a:ext cx="40290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64" name="AutoShape 13" descr="Хінкалі з гарбузом і аджик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7465" name="AutoShape 15" descr="Хінкалі з гарбузом і аджик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7466" name="Picture 17" descr="Хінкалі з гарбузом і аджиком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765175"/>
            <a:ext cx="32766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ru-RU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Рецептура страви «Х</a:t>
            </a:r>
            <a:r>
              <a:rPr lang="uk-UA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нкалі з сиром»</a:t>
            </a:r>
            <a:endParaRPr lang="ru-RU" sz="2800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4641850"/>
          <a:ext cx="5219700" cy="2365375"/>
        </p:xfrm>
        <a:graphic>
          <a:graphicData uri="http://schemas.openxmlformats.org/drawingml/2006/table">
            <a:tbl>
              <a:tblPr/>
              <a:tblGrid>
                <a:gridCol w="2215515"/>
                <a:gridCol w="1540590"/>
                <a:gridCol w="1463968"/>
              </a:tblGrid>
              <a:tr h="205621">
                <a:tc rowSpan="2"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Інгредієнти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Хінкалі з сулугуні</a:t>
                      </a: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15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Брутто, г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Нетто, г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559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Рисове борошно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559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Крохмаль кукурудзяний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559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Окріп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559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Рослинна олія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559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Сулугуні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559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Масло вершкове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559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Яйця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559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Часник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559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Перець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26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Вихід: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 </a:t>
                      </a:r>
                      <a:r>
                        <a:rPr lang="uk-UA" sz="1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шт</a:t>
                      </a:r>
                      <a:r>
                        <a:rPr lang="uk-UA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по 60 г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486" name="Picture 1"/>
          <p:cNvPicPr>
            <a:picLocks noChangeAspect="1" noChangeArrowheads="1"/>
          </p:cNvPicPr>
          <p:nvPr/>
        </p:nvPicPr>
        <p:blipFill>
          <a:blip r:embed="rId2"/>
          <a:srcRect l="24071" t="24236" r="22800" b="23595"/>
          <a:stretch>
            <a:fillRect/>
          </a:stretch>
        </p:blipFill>
        <p:spPr bwMode="auto">
          <a:xfrm>
            <a:off x="2843213" y="981075"/>
            <a:ext cx="6300787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87" name="Picture 5" descr="Хінкалі - найкращі рецепти. Як правильно і смачно приготувати Хінкалі. —  «Revolta» Онлайн-порта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4005263"/>
            <a:ext cx="3924300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88" name="Picture 7" descr="Levada | Гамарджоба, генацвале! Себто ㅡ привіт, друзі! Ви вже куштували  хінкалі по-кавказьки? Ні? Мерщій треба це виправити 🤩 | Instagra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81075"/>
            <a:ext cx="2863850" cy="365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Харчова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енергетична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цінність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«Х</a:t>
            </a:r>
            <a:r>
              <a:rPr lang="uk-UA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нкалі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гарбузом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/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/>
          <a:srcRect l="1004" t="28993" r="50906" b="15088"/>
          <a:stretch>
            <a:fillRect/>
          </a:stretch>
        </p:blipFill>
        <p:spPr bwMode="auto">
          <a:xfrm>
            <a:off x="0" y="1557338"/>
            <a:ext cx="6588125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Гарбуз мускатний — Вікіпеді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3663" y="5219700"/>
            <a:ext cx="2700337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3" descr="Хінкалі з гарбузом і аджиком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1557338"/>
            <a:ext cx="2722562" cy="361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6" descr="Рецепт грузинських хінкалі: Кулінарне Мистецтво на Твоїй Кухні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5516563"/>
            <a:ext cx="6443663" cy="134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Харчова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енергетична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цінність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«Х</a:t>
            </a:r>
            <a:r>
              <a:rPr lang="uk-UA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нкалі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сиром»</a:t>
            </a:r>
            <a:endParaRPr lang="ru-RU" dirty="0"/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/>
          <a:srcRect l="1321" t="26042" r="51416" b="32243"/>
          <a:stretch>
            <a:fillRect/>
          </a:stretch>
        </p:blipFill>
        <p:spPr bwMode="auto">
          <a:xfrm>
            <a:off x="250825" y="1484313"/>
            <a:ext cx="6049963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Грузинские хинкали: как сделать тонкое нервущееся нежное тесто и сочную  начинку. - YouTub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516563"/>
            <a:ext cx="6227763" cy="134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6" descr="Рецепт хінкалі з м'ясною та сирною начинкою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7763" y="1628775"/>
            <a:ext cx="2916237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Генеральний план підприємства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6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7" name="Рисунок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268413"/>
            <a:ext cx="8713787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305</Words>
  <Application>Microsoft Office PowerPoint</Application>
  <PresentationFormat>Екран (4:3)</PresentationFormat>
  <Paragraphs>114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Calibri</vt:lpstr>
      <vt:lpstr>Arial</vt:lpstr>
      <vt:lpstr>Times New Roman</vt:lpstr>
      <vt:lpstr>Тема Office</vt:lpstr>
      <vt:lpstr>Міністерство освіти і науки України Одеський національний технологічний університет Навчально-науковий інститут харчових технологій ім. М.О. Грішина Кафедра технології ресторанного і оздоровчого харчування Ступінь вищої освіти Магістр Спеціальність 181 «Харчові технології» Освітня програма «Інноваційні технології ресторанного бізнесу та здорового харчування»        КВАЛІФІКАЦІЙНА РОБОТА МАГІСТРА на тему: «Реконструкція ресторану «Хінкальня» в Київському районі м. Одеси з  впровадженням у меню страв підвищеної харчової цінності»                                                  Здобувачки: Венгеренко Аліса Вячеславівна                                                        Керівник к.т.н., доц. Бурдо А.К.</vt:lpstr>
      <vt:lpstr>ХІНКАЛЬНЯ</vt:lpstr>
      <vt:lpstr>ХІНКАЛЬНА</vt:lpstr>
      <vt:lpstr>ХІНКАЛЬНА</vt:lpstr>
      <vt:lpstr>Рецептура страви «Хінкалі з гарбузом»</vt:lpstr>
      <vt:lpstr>Рецептура страви «Хінкалі з сиром»</vt:lpstr>
      <vt:lpstr>Харчова та енергетична цінність «Хінкалі з гарбузом»</vt:lpstr>
      <vt:lpstr>Харчова та енергетична цінність «Хінкалі з сиром»</vt:lpstr>
      <vt:lpstr>Генеральний план підприємства</vt:lpstr>
      <vt:lpstr>План підприємства</vt:lpstr>
      <vt:lpstr>Функціональні схеми</vt:lpstr>
      <vt:lpstr>Функціональні схеми</vt:lpstr>
      <vt:lpstr>Економічні показники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Міністерство освіти і науки України ОНАХТ Спеціальність 181 «Харчові технології»   Дипломний проект на тему: Проект ресторану литовської кухні у Приморському районі м. Одеса</dc:title>
  <dc:creator>Алена</dc:creator>
  <cp:lastModifiedBy>work</cp:lastModifiedBy>
  <cp:revision>56</cp:revision>
  <dcterms:created xsi:type="dcterms:W3CDTF">2020-06-14T06:36:00Z</dcterms:created>
  <dcterms:modified xsi:type="dcterms:W3CDTF">2024-12-15T18:31:37Z</dcterms:modified>
</cp:coreProperties>
</file>