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C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42" autoAdjust="0"/>
    <p:restoredTop sz="94660"/>
  </p:normalViewPr>
  <p:slideViewPr>
    <p:cSldViewPr snapToGrid="0">
      <p:cViewPr varScale="1">
        <p:scale>
          <a:sx n="85" d="100"/>
          <a:sy n="85" d="100"/>
        </p:scale>
        <p:origin x="8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AD37A8-0F75-4C96-9D3B-92D7BFDDEBB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UA"/>
        </a:p>
      </dgm:t>
    </dgm:pt>
    <dgm:pt modelId="{15567D08-1E33-4B69-A785-09FB8DD077BD}">
      <dgm:prSet phldrT="[Текст]" custT="1"/>
      <dgm:spPr/>
      <dgm:t>
        <a:bodyPr/>
        <a:lstStyle/>
        <a:p>
          <a:r>
            <a:rPr lang="uk-UA" sz="1300" b="1" dirty="0"/>
            <a:t>високий попит клієнтів на віддалене обслуговування;</a:t>
          </a:r>
          <a:endParaRPr lang="ru-UA" sz="1300" b="1" dirty="0"/>
        </a:p>
      </dgm:t>
    </dgm:pt>
    <dgm:pt modelId="{4A80D42E-24C5-4696-B3E5-1A497F13B93E}" type="parTrans" cxnId="{D564C691-5025-4296-9B36-04C3555460D7}">
      <dgm:prSet/>
      <dgm:spPr/>
      <dgm:t>
        <a:bodyPr/>
        <a:lstStyle/>
        <a:p>
          <a:endParaRPr lang="ru-UA"/>
        </a:p>
      </dgm:t>
    </dgm:pt>
    <dgm:pt modelId="{C0521B0D-339E-43A5-BF2F-62B247C44F44}" type="sibTrans" cxnId="{D564C691-5025-4296-9B36-04C3555460D7}">
      <dgm:prSet/>
      <dgm:spPr/>
      <dgm:t>
        <a:bodyPr/>
        <a:lstStyle/>
        <a:p>
          <a:endParaRPr lang="ru-UA"/>
        </a:p>
      </dgm:t>
    </dgm:pt>
    <dgm:pt modelId="{88D55A32-3D2D-4421-AF10-243F7E848A79}">
      <dgm:prSet phldrT="[Текст]" custT="1"/>
      <dgm:spPr/>
      <dgm:t>
        <a:bodyPr/>
        <a:lstStyle/>
        <a:p>
          <a:r>
            <a:rPr lang="uk-UA" sz="1300" b="1" dirty="0"/>
            <a:t>збільшення попиту на різноманітні види продукції з боку груп населення, яке не користується послугами громадського харчування </a:t>
          </a:r>
          <a:endParaRPr lang="ru-UA" sz="1300" b="1" dirty="0"/>
        </a:p>
      </dgm:t>
    </dgm:pt>
    <dgm:pt modelId="{AD0696DD-1333-4620-BF2C-D16D65B60257}" type="parTrans" cxnId="{5E651F47-F686-428A-BB14-E189D6E7B985}">
      <dgm:prSet/>
      <dgm:spPr/>
      <dgm:t>
        <a:bodyPr/>
        <a:lstStyle/>
        <a:p>
          <a:endParaRPr lang="ru-UA"/>
        </a:p>
      </dgm:t>
    </dgm:pt>
    <dgm:pt modelId="{ECFB6A8F-2F85-4B9C-94D6-C64CDC8CB2E4}" type="sibTrans" cxnId="{5E651F47-F686-428A-BB14-E189D6E7B985}">
      <dgm:prSet/>
      <dgm:spPr/>
      <dgm:t>
        <a:bodyPr/>
        <a:lstStyle/>
        <a:p>
          <a:endParaRPr lang="ru-UA"/>
        </a:p>
      </dgm:t>
    </dgm:pt>
    <dgm:pt modelId="{DFD23596-6653-4DB9-BF19-F4B18E3F5825}">
      <dgm:prSet custT="1"/>
      <dgm:spPr/>
      <dgm:t>
        <a:bodyPr/>
        <a:lstStyle/>
        <a:p>
          <a:r>
            <a:rPr lang="uk-UA" sz="1300" b="1" dirty="0"/>
            <a:t>розширення асортименту реалізованих страв та закуповуваного для їх виробництва сировини</a:t>
          </a:r>
          <a:endParaRPr lang="ru-UA" sz="1300" b="1" dirty="0"/>
        </a:p>
      </dgm:t>
    </dgm:pt>
    <dgm:pt modelId="{BAFD64E0-FE5F-432B-89B8-3A39C0560E90}" type="parTrans" cxnId="{D6933A6B-472D-4B4C-A3BC-4A49E6E9155C}">
      <dgm:prSet/>
      <dgm:spPr/>
      <dgm:t>
        <a:bodyPr/>
        <a:lstStyle/>
        <a:p>
          <a:endParaRPr lang="ru-UA"/>
        </a:p>
      </dgm:t>
    </dgm:pt>
    <dgm:pt modelId="{66680C0B-CECD-422E-AA52-5135A1E60BEC}" type="sibTrans" cxnId="{D6933A6B-472D-4B4C-A3BC-4A49E6E9155C}">
      <dgm:prSet/>
      <dgm:spPr/>
      <dgm:t>
        <a:bodyPr/>
        <a:lstStyle/>
        <a:p>
          <a:endParaRPr lang="ru-UA"/>
        </a:p>
      </dgm:t>
    </dgm:pt>
    <dgm:pt modelId="{BFFF6659-71C7-4050-9630-63C33C95D7A0}">
      <dgm:prSet custT="1"/>
      <dgm:spPr/>
      <dgm:t>
        <a:bodyPr/>
        <a:lstStyle/>
        <a:p>
          <a:r>
            <a:rPr lang="uk-UA" sz="1300" b="1" dirty="0"/>
            <a:t>необхідність оптимізації складських операцій з метою зниження фінансових втрат від псування вчасно невикористаної сировини</a:t>
          </a:r>
          <a:endParaRPr lang="ru-UA" sz="1300" b="1" dirty="0"/>
        </a:p>
      </dgm:t>
    </dgm:pt>
    <dgm:pt modelId="{C0542815-1AD7-4F99-A402-40C75EA0577E}" type="parTrans" cxnId="{D8AA7C38-142A-4434-A032-47C8108D5144}">
      <dgm:prSet/>
      <dgm:spPr/>
      <dgm:t>
        <a:bodyPr/>
        <a:lstStyle/>
        <a:p>
          <a:endParaRPr lang="ru-UA"/>
        </a:p>
      </dgm:t>
    </dgm:pt>
    <dgm:pt modelId="{949A9D43-5379-464F-BE5E-2E4FD45C0C82}" type="sibTrans" cxnId="{D8AA7C38-142A-4434-A032-47C8108D5144}">
      <dgm:prSet/>
      <dgm:spPr/>
      <dgm:t>
        <a:bodyPr/>
        <a:lstStyle/>
        <a:p>
          <a:endParaRPr lang="ru-UA"/>
        </a:p>
      </dgm:t>
    </dgm:pt>
    <dgm:pt modelId="{86FA13A7-5F8E-45BF-BB9C-05EF8D7DB1A2}">
      <dgm:prSet custT="1"/>
      <dgm:spPr/>
      <dgm:t>
        <a:bodyPr/>
        <a:lstStyle/>
        <a:p>
          <a:r>
            <a:rPr lang="uk-UA" sz="1300" b="1" dirty="0"/>
            <a:t>гостра потреба у підвищенні швидкості пошуку надійного постачальника продукції та укладення договору з ним про строки постачання товару</a:t>
          </a:r>
          <a:endParaRPr lang="ru-UA" sz="1300" b="1" dirty="0"/>
        </a:p>
      </dgm:t>
    </dgm:pt>
    <dgm:pt modelId="{59FA86DA-11C6-430A-905C-C8AD5B5347AA}" type="parTrans" cxnId="{3AE6ECBB-ADAD-482B-A380-984CA620E1AE}">
      <dgm:prSet/>
      <dgm:spPr/>
      <dgm:t>
        <a:bodyPr/>
        <a:lstStyle/>
        <a:p>
          <a:endParaRPr lang="ru-UA"/>
        </a:p>
      </dgm:t>
    </dgm:pt>
    <dgm:pt modelId="{709E23EF-E828-4550-929E-DE1BD460FE4C}" type="sibTrans" cxnId="{3AE6ECBB-ADAD-482B-A380-984CA620E1AE}">
      <dgm:prSet/>
      <dgm:spPr/>
      <dgm:t>
        <a:bodyPr/>
        <a:lstStyle/>
        <a:p>
          <a:endParaRPr lang="ru-UA"/>
        </a:p>
      </dgm:t>
    </dgm:pt>
    <dgm:pt modelId="{C46A0140-52A2-469A-AE4C-D63548F77B0D}">
      <dgm:prSet custT="1"/>
      <dgm:spPr/>
      <dgm:t>
        <a:bodyPr/>
        <a:lstStyle/>
        <a:p>
          <a:r>
            <a:rPr lang="uk-UA" sz="1300" b="1" dirty="0"/>
            <a:t>попит споживачів на різні способи оплати отриманого товару (онлайн на сайті банку, </a:t>
          </a:r>
          <a:r>
            <a:rPr lang="uk-UA" sz="1300" b="1" i="1" dirty="0"/>
            <a:t>QR</a:t>
          </a:r>
          <a:r>
            <a:rPr lang="uk-UA" sz="1300" b="1" dirty="0"/>
            <a:t>-код, платіжні </a:t>
          </a:r>
          <a:r>
            <a:rPr lang="uk-UA" sz="1300" b="1" dirty="0" err="1"/>
            <a:t>агрегатори</a:t>
          </a:r>
          <a:r>
            <a:rPr lang="uk-UA" sz="1300" b="1" dirty="0"/>
            <a:t>, оплата за допомогою банківських карток, </a:t>
          </a:r>
          <a:r>
            <a:rPr lang="uk-UA" sz="1300" b="1" i="1" dirty="0" err="1"/>
            <a:t>Apple</a:t>
          </a:r>
          <a:r>
            <a:rPr lang="uk-UA" sz="1300" b="1" i="1" dirty="0"/>
            <a:t> </a:t>
          </a:r>
          <a:r>
            <a:rPr lang="uk-UA" sz="1300" b="1" i="1" dirty="0" err="1"/>
            <a:t>pay</a:t>
          </a:r>
          <a:r>
            <a:rPr lang="uk-UA" sz="1300" b="1" dirty="0"/>
            <a:t> і т. д.);</a:t>
          </a:r>
          <a:endParaRPr lang="ru-UA" sz="1300" b="1" dirty="0"/>
        </a:p>
      </dgm:t>
    </dgm:pt>
    <dgm:pt modelId="{E98E88B4-4939-4E52-8DDD-F42A691332C7}" type="parTrans" cxnId="{9B65913C-8608-4052-8546-DCFDD13B6CA5}">
      <dgm:prSet/>
      <dgm:spPr/>
      <dgm:t>
        <a:bodyPr/>
        <a:lstStyle/>
        <a:p>
          <a:endParaRPr lang="ru-UA"/>
        </a:p>
      </dgm:t>
    </dgm:pt>
    <dgm:pt modelId="{E4AF7AE0-C8C3-4479-A201-581AEF77AF03}" type="sibTrans" cxnId="{9B65913C-8608-4052-8546-DCFDD13B6CA5}">
      <dgm:prSet/>
      <dgm:spPr/>
      <dgm:t>
        <a:bodyPr/>
        <a:lstStyle/>
        <a:p>
          <a:endParaRPr lang="ru-UA"/>
        </a:p>
      </dgm:t>
    </dgm:pt>
    <dgm:pt modelId="{A90A3AD6-F5F2-4F6F-AF67-1A52E22939AC}">
      <dgm:prSet custT="1"/>
      <dgm:spPr/>
      <dgm:t>
        <a:bodyPr/>
        <a:lstStyle/>
        <a:p>
          <a:r>
            <a:rPr lang="uk-UA" sz="1300" b="1" dirty="0"/>
            <a:t>законодавчо обумовлена необхідність ведення електронного бухгалтерського обліку, напрями електронного способу статистики до контролюючих органів</a:t>
          </a:r>
          <a:endParaRPr lang="ru-UA" sz="1300" b="1" dirty="0"/>
        </a:p>
      </dgm:t>
    </dgm:pt>
    <dgm:pt modelId="{659E1D6F-F17B-4A2C-868B-D5D95F0AFA16}" type="parTrans" cxnId="{DB131018-484C-49F6-8C2A-2486B956184D}">
      <dgm:prSet/>
      <dgm:spPr/>
      <dgm:t>
        <a:bodyPr/>
        <a:lstStyle/>
        <a:p>
          <a:endParaRPr lang="ru-UA"/>
        </a:p>
      </dgm:t>
    </dgm:pt>
    <dgm:pt modelId="{E24B023C-C682-4629-99E5-7EDC14BFC6DC}" type="sibTrans" cxnId="{DB131018-484C-49F6-8C2A-2486B956184D}">
      <dgm:prSet/>
      <dgm:spPr/>
      <dgm:t>
        <a:bodyPr/>
        <a:lstStyle/>
        <a:p>
          <a:endParaRPr lang="ru-UA"/>
        </a:p>
      </dgm:t>
    </dgm:pt>
    <dgm:pt modelId="{CB08A531-2A8C-4724-AB4B-67F7FACA471C}">
      <dgm:prSet custT="1"/>
      <dgm:spPr/>
      <dgm:t>
        <a:bodyPr/>
        <a:lstStyle/>
        <a:p>
          <a:r>
            <a:rPr lang="uk-UA" sz="1300" b="1" dirty="0"/>
            <a:t>потреба у побудові ефективної маркетингової стратегії</a:t>
          </a:r>
          <a:endParaRPr lang="ru-UA" sz="1300" b="1" dirty="0"/>
        </a:p>
      </dgm:t>
    </dgm:pt>
    <dgm:pt modelId="{30323212-A1F4-4E37-9B3E-1A99E78D3E3A}" type="parTrans" cxnId="{3598F811-193B-4D06-8DE6-572CF5257F51}">
      <dgm:prSet/>
      <dgm:spPr/>
      <dgm:t>
        <a:bodyPr/>
        <a:lstStyle/>
        <a:p>
          <a:endParaRPr lang="ru-UA"/>
        </a:p>
      </dgm:t>
    </dgm:pt>
    <dgm:pt modelId="{0569B91C-2648-4076-8007-EBE94A1C9F13}" type="sibTrans" cxnId="{3598F811-193B-4D06-8DE6-572CF5257F51}">
      <dgm:prSet/>
      <dgm:spPr/>
      <dgm:t>
        <a:bodyPr/>
        <a:lstStyle/>
        <a:p>
          <a:endParaRPr lang="ru-UA"/>
        </a:p>
      </dgm:t>
    </dgm:pt>
    <dgm:pt modelId="{F2792E5C-B181-4729-BDC5-FE7124CD9BA2}">
      <dgm:prSet custT="1"/>
      <dgm:spPr/>
      <dgm:t>
        <a:bodyPr/>
        <a:lstStyle/>
        <a:p>
          <a:r>
            <a:rPr lang="uk-UA" sz="1300" b="1" dirty="0"/>
            <a:t>необхідність оперативної взаємодії персоналу залу з клієнтами та персоналом кухні з приводу замовлення, приготування, подачі страви та розрахунку за надані послуги</a:t>
          </a:r>
          <a:endParaRPr lang="ru-UA" sz="1300" b="1" dirty="0"/>
        </a:p>
      </dgm:t>
    </dgm:pt>
    <dgm:pt modelId="{CD5B9B67-8685-4476-98C7-98B150219BF9}" type="parTrans" cxnId="{D2F19F86-4872-4831-B9AA-7EF4B67EEE40}">
      <dgm:prSet/>
      <dgm:spPr/>
      <dgm:t>
        <a:bodyPr/>
        <a:lstStyle/>
        <a:p>
          <a:endParaRPr lang="ru-UA"/>
        </a:p>
      </dgm:t>
    </dgm:pt>
    <dgm:pt modelId="{D21295EF-30C6-4D55-B01F-4E64A9EC1C81}" type="sibTrans" cxnId="{D2F19F86-4872-4831-B9AA-7EF4B67EEE40}">
      <dgm:prSet/>
      <dgm:spPr/>
      <dgm:t>
        <a:bodyPr/>
        <a:lstStyle/>
        <a:p>
          <a:endParaRPr lang="ru-UA"/>
        </a:p>
      </dgm:t>
    </dgm:pt>
    <dgm:pt modelId="{4F18C62A-E919-43D5-A47E-9CB2AF8FBCEB}" type="pres">
      <dgm:prSet presAssocID="{46AD37A8-0F75-4C96-9D3B-92D7BFDDEBB3}" presName="Name0" presStyleCnt="0">
        <dgm:presLayoutVars>
          <dgm:dir/>
          <dgm:resizeHandles val="exact"/>
        </dgm:presLayoutVars>
      </dgm:prSet>
      <dgm:spPr/>
    </dgm:pt>
    <dgm:pt modelId="{FEB091C2-F594-4D0E-9992-7DF215EB88AF}" type="pres">
      <dgm:prSet presAssocID="{15567D08-1E33-4B69-A785-09FB8DD077BD}" presName="composite" presStyleCnt="0"/>
      <dgm:spPr/>
    </dgm:pt>
    <dgm:pt modelId="{92063197-5955-406C-90B1-AC65B8E153F3}" type="pres">
      <dgm:prSet presAssocID="{15567D08-1E33-4B69-A785-09FB8DD077BD}" presName="rect1" presStyleLbl="trAlignAcc1" presStyleIdx="0" presStyleCnt="9">
        <dgm:presLayoutVars>
          <dgm:bulletEnabled val="1"/>
        </dgm:presLayoutVars>
      </dgm:prSet>
      <dgm:spPr/>
    </dgm:pt>
    <dgm:pt modelId="{3BA4376B-F344-401F-913C-53A81A51537E}" type="pres">
      <dgm:prSet presAssocID="{15567D08-1E33-4B69-A785-09FB8DD077BD}" presName="rect2" presStyleLbl="fgImgPlace1" presStyleIdx="0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ABA38629-599D-42F4-937D-84B77784013D}" type="pres">
      <dgm:prSet presAssocID="{C0521B0D-339E-43A5-BF2F-62B247C44F44}" presName="sibTrans" presStyleCnt="0"/>
      <dgm:spPr/>
    </dgm:pt>
    <dgm:pt modelId="{FC934E5E-6A86-42BC-B17C-DD41E33D0294}" type="pres">
      <dgm:prSet presAssocID="{88D55A32-3D2D-4421-AF10-243F7E848A79}" presName="composite" presStyleCnt="0"/>
      <dgm:spPr/>
    </dgm:pt>
    <dgm:pt modelId="{F8DD41E4-80A5-4719-88CB-5129C9B1146C}" type="pres">
      <dgm:prSet presAssocID="{88D55A32-3D2D-4421-AF10-243F7E848A79}" presName="rect1" presStyleLbl="trAlignAcc1" presStyleIdx="1" presStyleCnt="9">
        <dgm:presLayoutVars>
          <dgm:bulletEnabled val="1"/>
        </dgm:presLayoutVars>
      </dgm:prSet>
      <dgm:spPr/>
    </dgm:pt>
    <dgm:pt modelId="{52AAC488-8C15-4717-A91C-88DFB5FE6DFF}" type="pres">
      <dgm:prSet presAssocID="{88D55A32-3D2D-4421-AF10-243F7E848A79}" presName="rect2" presStyleLbl="fgImgPlace1" presStyleIdx="1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B0645892-6337-4237-B3BD-97B209638050}" type="pres">
      <dgm:prSet presAssocID="{ECFB6A8F-2F85-4B9C-94D6-C64CDC8CB2E4}" presName="sibTrans" presStyleCnt="0"/>
      <dgm:spPr/>
    </dgm:pt>
    <dgm:pt modelId="{3FDE68AC-38A9-433F-81CD-77332609B4A9}" type="pres">
      <dgm:prSet presAssocID="{F2792E5C-B181-4729-BDC5-FE7124CD9BA2}" presName="composite" presStyleCnt="0"/>
      <dgm:spPr/>
    </dgm:pt>
    <dgm:pt modelId="{322B07A9-CE38-4DE1-8AC7-8A6B1DADD35E}" type="pres">
      <dgm:prSet presAssocID="{F2792E5C-B181-4729-BDC5-FE7124CD9BA2}" presName="rect1" presStyleLbl="trAlignAcc1" presStyleIdx="2" presStyleCnt="9">
        <dgm:presLayoutVars>
          <dgm:bulletEnabled val="1"/>
        </dgm:presLayoutVars>
      </dgm:prSet>
      <dgm:spPr/>
    </dgm:pt>
    <dgm:pt modelId="{EC96360B-B5CA-4841-B3F7-9F0E6F280EDE}" type="pres">
      <dgm:prSet presAssocID="{F2792E5C-B181-4729-BDC5-FE7124CD9BA2}" presName="rect2" presStyleLbl="fgImgPlace1" presStyleIdx="2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92BF9318-F234-4CD5-9F81-D7CC6B01EBDB}" type="pres">
      <dgm:prSet presAssocID="{D21295EF-30C6-4D55-B01F-4E64A9EC1C81}" presName="sibTrans" presStyleCnt="0"/>
      <dgm:spPr/>
    </dgm:pt>
    <dgm:pt modelId="{E7C99BF8-E4A2-45D7-8DD2-4224B6366279}" type="pres">
      <dgm:prSet presAssocID="{CB08A531-2A8C-4724-AB4B-67F7FACA471C}" presName="composite" presStyleCnt="0"/>
      <dgm:spPr/>
    </dgm:pt>
    <dgm:pt modelId="{C7C4D0C0-DC11-4068-AB4E-236D68516670}" type="pres">
      <dgm:prSet presAssocID="{CB08A531-2A8C-4724-AB4B-67F7FACA471C}" presName="rect1" presStyleLbl="trAlignAcc1" presStyleIdx="3" presStyleCnt="9">
        <dgm:presLayoutVars>
          <dgm:bulletEnabled val="1"/>
        </dgm:presLayoutVars>
      </dgm:prSet>
      <dgm:spPr/>
    </dgm:pt>
    <dgm:pt modelId="{E45B2BE4-8F2A-4557-824A-FFCB6183D2D1}" type="pres">
      <dgm:prSet presAssocID="{CB08A531-2A8C-4724-AB4B-67F7FACA471C}" presName="rect2" presStyleLbl="fgImgPlace1" presStyleIdx="3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22D4E444-FAF6-4641-A158-0720CA6832E6}" type="pres">
      <dgm:prSet presAssocID="{0569B91C-2648-4076-8007-EBE94A1C9F13}" presName="sibTrans" presStyleCnt="0"/>
      <dgm:spPr/>
    </dgm:pt>
    <dgm:pt modelId="{F80161EB-D580-4F12-80D3-2D3362BE53BE}" type="pres">
      <dgm:prSet presAssocID="{A90A3AD6-F5F2-4F6F-AF67-1A52E22939AC}" presName="composite" presStyleCnt="0"/>
      <dgm:spPr/>
    </dgm:pt>
    <dgm:pt modelId="{4A7B376B-C424-416B-8453-6E1A2A129014}" type="pres">
      <dgm:prSet presAssocID="{A90A3AD6-F5F2-4F6F-AF67-1A52E22939AC}" presName="rect1" presStyleLbl="trAlignAcc1" presStyleIdx="4" presStyleCnt="9">
        <dgm:presLayoutVars>
          <dgm:bulletEnabled val="1"/>
        </dgm:presLayoutVars>
      </dgm:prSet>
      <dgm:spPr/>
    </dgm:pt>
    <dgm:pt modelId="{8386FD56-C121-43A2-9784-1BA0FE8E5EED}" type="pres">
      <dgm:prSet presAssocID="{A90A3AD6-F5F2-4F6F-AF67-1A52E22939AC}" presName="rect2" presStyleLbl="fgImgPlace1" presStyleIdx="4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EB068277-683E-4A17-B888-58DA58B00D99}" type="pres">
      <dgm:prSet presAssocID="{E24B023C-C682-4629-99E5-7EDC14BFC6DC}" presName="sibTrans" presStyleCnt="0"/>
      <dgm:spPr/>
    </dgm:pt>
    <dgm:pt modelId="{D04914E5-7D25-4E1F-9C10-C7A350873DB4}" type="pres">
      <dgm:prSet presAssocID="{C46A0140-52A2-469A-AE4C-D63548F77B0D}" presName="composite" presStyleCnt="0"/>
      <dgm:spPr/>
    </dgm:pt>
    <dgm:pt modelId="{A6E6D138-4C88-4BE8-92D6-CFBDF09A4DC1}" type="pres">
      <dgm:prSet presAssocID="{C46A0140-52A2-469A-AE4C-D63548F77B0D}" presName="rect1" presStyleLbl="trAlignAcc1" presStyleIdx="5" presStyleCnt="9">
        <dgm:presLayoutVars>
          <dgm:bulletEnabled val="1"/>
        </dgm:presLayoutVars>
      </dgm:prSet>
      <dgm:spPr/>
    </dgm:pt>
    <dgm:pt modelId="{C0540F46-D246-4767-BFCD-98BD5F0E8FB5}" type="pres">
      <dgm:prSet presAssocID="{C46A0140-52A2-469A-AE4C-D63548F77B0D}" presName="rect2" presStyleLbl="fgImgPlace1" presStyleIdx="5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E7A06E6D-7285-4042-B3E5-1384A7B1D509}" type="pres">
      <dgm:prSet presAssocID="{E4AF7AE0-C8C3-4479-A201-581AEF77AF03}" presName="sibTrans" presStyleCnt="0"/>
      <dgm:spPr/>
    </dgm:pt>
    <dgm:pt modelId="{4E90A6D1-9348-45E8-87A8-8D3547D660F2}" type="pres">
      <dgm:prSet presAssocID="{86FA13A7-5F8E-45BF-BB9C-05EF8D7DB1A2}" presName="composite" presStyleCnt="0"/>
      <dgm:spPr/>
    </dgm:pt>
    <dgm:pt modelId="{86A8D665-638D-44DD-89DB-3D3715972AC9}" type="pres">
      <dgm:prSet presAssocID="{86FA13A7-5F8E-45BF-BB9C-05EF8D7DB1A2}" presName="rect1" presStyleLbl="trAlignAcc1" presStyleIdx="6" presStyleCnt="9">
        <dgm:presLayoutVars>
          <dgm:bulletEnabled val="1"/>
        </dgm:presLayoutVars>
      </dgm:prSet>
      <dgm:spPr/>
    </dgm:pt>
    <dgm:pt modelId="{B9053D87-E767-4563-A55E-38070C6F568E}" type="pres">
      <dgm:prSet presAssocID="{86FA13A7-5F8E-45BF-BB9C-05EF8D7DB1A2}" presName="rect2" presStyleLbl="fgImgPlace1" presStyleIdx="6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7ACF8BCF-7394-43D3-9D78-27D71E50AF28}" type="pres">
      <dgm:prSet presAssocID="{709E23EF-E828-4550-929E-DE1BD460FE4C}" presName="sibTrans" presStyleCnt="0"/>
      <dgm:spPr/>
    </dgm:pt>
    <dgm:pt modelId="{29F9E088-6165-4628-A86F-E71BD19F4498}" type="pres">
      <dgm:prSet presAssocID="{BFFF6659-71C7-4050-9630-63C33C95D7A0}" presName="composite" presStyleCnt="0"/>
      <dgm:spPr/>
    </dgm:pt>
    <dgm:pt modelId="{A44D4EFA-CB8C-46E8-9091-DD15AB917B9A}" type="pres">
      <dgm:prSet presAssocID="{BFFF6659-71C7-4050-9630-63C33C95D7A0}" presName="rect1" presStyleLbl="trAlignAcc1" presStyleIdx="7" presStyleCnt="9">
        <dgm:presLayoutVars>
          <dgm:bulletEnabled val="1"/>
        </dgm:presLayoutVars>
      </dgm:prSet>
      <dgm:spPr/>
    </dgm:pt>
    <dgm:pt modelId="{10E5FF47-2658-40E2-9E6F-C558E7182029}" type="pres">
      <dgm:prSet presAssocID="{BFFF6659-71C7-4050-9630-63C33C95D7A0}" presName="rect2" presStyleLbl="fgImgPlace1" presStyleIdx="7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  <dgm:pt modelId="{93E94B90-ACCB-4A44-89E7-6FEDB89AA229}" type="pres">
      <dgm:prSet presAssocID="{949A9D43-5379-464F-BE5E-2E4FD45C0C82}" presName="sibTrans" presStyleCnt="0"/>
      <dgm:spPr/>
    </dgm:pt>
    <dgm:pt modelId="{F2160466-ACDD-4733-A550-C761D4424202}" type="pres">
      <dgm:prSet presAssocID="{DFD23596-6653-4DB9-BF19-F4B18E3F5825}" presName="composite" presStyleCnt="0"/>
      <dgm:spPr/>
    </dgm:pt>
    <dgm:pt modelId="{566958B4-0E15-485E-9C70-E942361D853C}" type="pres">
      <dgm:prSet presAssocID="{DFD23596-6653-4DB9-BF19-F4B18E3F5825}" presName="rect1" presStyleLbl="trAlignAcc1" presStyleIdx="8" presStyleCnt="9">
        <dgm:presLayoutVars>
          <dgm:bulletEnabled val="1"/>
        </dgm:presLayoutVars>
      </dgm:prSet>
      <dgm:spPr/>
    </dgm:pt>
    <dgm:pt modelId="{E61BFECD-72B7-46CE-87C4-CCF951957280}" type="pres">
      <dgm:prSet presAssocID="{DFD23596-6653-4DB9-BF19-F4B18E3F5825}" presName="rect2" presStyleLbl="fgImgPlace1" presStyleIdx="8" presStyleCnt="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Скрепка со сплошной заливкой"/>
        </a:ext>
      </dgm:extLst>
    </dgm:pt>
  </dgm:ptLst>
  <dgm:cxnLst>
    <dgm:cxn modelId="{C5D83F00-0BDC-4A0D-891B-5151C268BAAF}" type="presOf" srcId="{BFFF6659-71C7-4050-9630-63C33C95D7A0}" destId="{A44D4EFA-CB8C-46E8-9091-DD15AB917B9A}" srcOrd="0" destOrd="0" presId="urn:microsoft.com/office/officeart/2008/layout/PictureStrips"/>
    <dgm:cxn modelId="{3598F811-193B-4D06-8DE6-572CF5257F51}" srcId="{46AD37A8-0F75-4C96-9D3B-92D7BFDDEBB3}" destId="{CB08A531-2A8C-4724-AB4B-67F7FACA471C}" srcOrd="3" destOrd="0" parTransId="{30323212-A1F4-4E37-9B3E-1A99E78D3E3A}" sibTransId="{0569B91C-2648-4076-8007-EBE94A1C9F13}"/>
    <dgm:cxn modelId="{DB131018-484C-49F6-8C2A-2486B956184D}" srcId="{46AD37A8-0F75-4C96-9D3B-92D7BFDDEBB3}" destId="{A90A3AD6-F5F2-4F6F-AF67-1A52E22939AC}" srcOrd="4" destOrd="0" parTransId="{659E1D6F-F17B-4A2C-868B-D5D95F0AFA16}" sibTransId="{E24B023C-C682-4629-99E5-7EDC14BFC6DC}"/>
    <dgm:cxn modelId="{C8289619-CBA8-4935-BF6A-ADE40BF23C2C}" type="presOf" srcId="{C46A0140-52A2-469A-AE4C-D63548F77B0D}" destId="{A6E6D138-4C88-4BE8-92D6-CFBDF09A4DC1}" srcOrd="0" destOrd="0" presId="urn:microsoft.com/office/officeart/2008/layout/PictureStrips"/>
    <dgm:cxn modelId="{B01BB324-EDE0-4446-9082-21462FB733AF}" type="presOf" srcId="{F2792E5C-B181-4729-BDC5-FE7124CD9BA2}" destId="{322B07A9-CE38-4DE1-8AC7-8A6B1DADD35E}" srcOrd="0" destOrd="0" presId="urn:microsoft.com/office/officeart/2008/layout/PictureStrips"/>
    <dgm:cxn modelId="{24766A31-785A-4F3A-B3AB-223740593B6F}" type="presOf" srcId="{A90A3AD6-F5F2-4F6F-AF67-1A52E22939AC}" destId="{4A7B376B-C424-416B-8453-6E1A2A129014}" srcOrd="0" destOrd="0" presId="urn:microsoft.com/office/officeart/2008/layout/PictureStrips"/>
    <dgm:cxn modelId="{D8AA7C38-142A-4434-A032-47C8108D5144}" srcId="{46AD37A8-0F75-4C96-9D3B-92D7BFDDEBB3}" destId="{BFFF6659-71C7-4050-9630-63C33C95D7A0}" srcOrd="7" destOrd="0" parTransId="{C0542815-1AD7-4F99-A402-40C75EA0577E}" sibTransId="{949A9D43-5379-464F-BE5E-2E4FD45C0C82}"/>
    <dgm:cxn modelId="{9B65913C-8608-4052-8546-DCFDD13B6CA5}" srcId="{46AD37A8-0F75-4C96-9D3B-92D7BFDDEBB3}" destId="{C46A0140-52A2-469A-AE4C-D63548F77B0D}" srcOrd="5" destOrd="0" parTransId="{E98E88B4-4939-4E52-8DDD-F42A691332C7}" sibTransId="{E4AF7AE0-C8C3-4479-A201-581AEF77AF03}"/>
    <dgm:cxn modelId="{960A7546-89FF-47D0-A2ED-B82D5FC34287}" type="presOf" srcId="{15567D08-1E33-4B69-A785-09FB8DD077BD}" destId="{92063197-5955-406C-90B1-AC65B8E153F3}" srcOrd="0" destOrd="0" presId="urn:microsoft.com/office/officeart/2008/layout/PictureStrips"/>
    <dgm:cxn modelId="{5E651F47-F686-428A-BB14-E189D6E7B985}" srcId="{46AD37A8-0F75-4C96-9D3B-92D7BFDDEBB3}" destId="{88D55A32-3D2D-4421-AF10-243F7E848A79}" srcOrd="1" destOrd="0" parTransId="{AD0696DD-1333-4620-BF2C-D16D65B60257}" sibTransId="{ECFB6A8F-2F85-4B9C-94D6-C64CDC8CB2E4}"/>
    <dgm:cxn modelId="{D6933A6B-472D-4B4C-A3BC-4A49E6E9155C}" srcId="{46AD37A8-0F75-4C96-9D3B-92D7BFDDEBB3}" destId="{DFD23596-6653-4DB9-BF19-F4B18E3F5825}" srcOrd="8" destOrd="0" parTransId="{BAFD64E0-FE5F-432B-89B8-3A39C0560E90}" sibTransId="{66680C0B-CECD-422E-AA52-5135A1E60BEC}"/>
    <dgm:cxn modelId="{D2F19F86-4872-4831-B9AA-7EF4B67EEE40}" srcId="{46AD37A8-0F75-4C96-9D3B-92D7BFDDEBB3}" destId="{F2792E5C-B181-4729-BDC5-FE7124CD9BA2}" srcOrd="2" destOrd="0" parTransId="{CD5B9B67-8685-4476-98C7-98B150219BF9}" sibTransId="{D21295EF-30C6-4D55-B01F-4E64A9EC1C81}"/>
    <dgm:cxn modelId="{6C2AAF8E-4B61-418F-AAF7-9CB3573F999E}" type="presOf" srcId="{46AD37A8-0F75-4C96-9D3B-92D7BFDDEBB3}" destId="{4F18C62A-E919-43D5-A47E-9CB2AF8FBCEB}" srcOrd="0" destOrd="0" presId="urn:microsoft.com/office/officeart/2008/layout/PictureStrips"/>
    <dgm:cxn modelId="{D564C691-5025-4296-9B36-04C3555460D7}" srcId="{46AD37A8-0F75-4C96-9D3B-92D7BFDDEBB3}" destId="{15567D08-1E33-4B69-A785-09FB8DD077BD}" srcOrd="0" destOrd="0" parTransId="{4A80D42E-24C5-4696-B3E5-1A497F13B93E}" sibTransId="{C0521B0D-339E-43A5-BF2F-62B247C44F44}"/>
    <dgm:cxn modelId="{4412F597-50DF-4B8A-9CE3-C70AE0B5D37B}" type="presOf" srcId="{88D55A32-3D2D-4421-AF10-243F7E848A79}" destId="{F8DD41E4-80A5-4719-88CB-5129C9B1146C}" srcOrd="0" destOrd="0" presId="urn:microsoft.com/office/officeart/2008/layout/PictureStrips"/>
    <dgm:cxn modelId="{46E053A0-45AB-4300-82AA-BB0AF90BF31E}" type="presOf" srcId="{86FA13A7-5F8E-45BF-BB9C-05EF8D7DB1A2}" destId="{86A8D665-638D-44DD-89DB-3D3715972AC9}" srcOrd="0" destOrd="0" presId="urn:microsoft.com/office/officeart/2008/layout/PictureStrips"/>
    <dgm:cxn modelId="{3AE6ECBB-ADAD-482B-A380-984CA620E1AE}" srcId="{46AD37A8-0F75-4C96-9D3B-92D7BFDDEBB3}" destId="{86FA13A7-5F8E-45BF-BB9C-05EF8D7DB1A2}" srcOrd="6" destOrd="0" parTransId="{59FA86DA-11C6-430A-905C-C8AD5B5347AA}" sibTransId="{709E23EF-E828-4550-929E-DE1BD460FE4C}"/>
    <dgm:cxn modelId="{94B99DFC-5982-4EC6-9B79-062DA55C7947}" type="presOf" srcId="{CB08A531-2A8C-4724-AB4B-67F7FACA471C}" destId="{C7C4D0C0-DC11-4068-AB4E-236D68516670}" srcOrd="0" destOrd="0" presId="urn:microsoft.com/office/officeart/2008/layout/PictureStrips"/>
    <dgm:cxn modelId="{26FFC3FE-A285-4508-85C2-03DE0836EADB}" type="presOf" srcId="{DFD23596-6653-4DB9-BF19-F4B18E3F5825}" destId="{566958B4-0E15-485E-9C70-E942361D853C}" srcOrd="0" destOrd="0" presId="urn:microsoft.com/office/officeart/2008/layout/PictureStrips"/>
    <dgm:cxn modelId="{DD468049-26B5-4B9C-8026-7BFE2EDAA167}" type="presParOf" srcId="{4F18C62A-E919-43D5-A47E-9CB2AF8FBCEB}" destId="{FEB091C2-F594-4D0E-9992-7DF215EB88AF}" srcOrd="0" destOrd="0" presId="urn:microsoft.com/office/officeart/2008/layout/PictureStrips"/>
    <dgm:cxn modelId="{EF02BC1A-C924-4DF9-B754-650ABA6D6A15}" type="presParOf" srcId="{FEB091C2-F594-4D0E-9992-7DF215EB88AF}" destId="{92063197-5955-406C-90B1-AC65B8E153F3}" srcOrd="0" destOrd="0" presId="urn:microsoft.com/office/officeart/2008/layout/PictureStrips"/>
    <dgm:cxn modelId="{8DAC7C7A-58B3-4BD6-B8DE-8A6CE19DA053}" type="presParOf" srcId="{FEB091C2-F594-4D0E-9992-7DF215EB88AF}" destId="{3BA4376B-F344-401F-913C-53A81A51537E}" srcOrd="1" destOrd="0" presId="urn:microsoft.com/office/officeart/2008/layout/PictureStrips"/>
    <dgm:cxn modelId="{AD371A2F-9C85-46FC-9B39-0E603AC312F9}" type="presParOf" srcId="{4F18C62A-E919-43D5-A47E-9CB2AF8FBCEB}" destId="{ABA38629-599D-42F4-937D-84B77784013D}" srcOrd="1" destOrd="0" presId="urn:microsoft.com/office/officeart/2008/layout/PictureStrips"/>
    <dgm:cxn modelId="{163C2499-632F-47AE-9022-72EDF4DC82EE}" type="presParOf" srcId="{4F18C62A-E919-43D5-A47E-9CB2AF8FBCEB}" destId="{FC934E5E-6A86-42BC-B17C-DD41E33D0294}" srcOrd="2" destOrd="0" presId="urn:microsoft.com/office/officeart/2008/layout/PictureStrips"/>
    <dgm:cxn modelId="{086E2644-4C09-44F8-8F39-B06C7BFC890E}" type="presParOf" srcId="{FC934E5E-6A86-42BC-B17C-DD41E33D0294}" destId="{F8DD41E4-80A5-4719-88CB-5129C9B1146C}" srcOrd="0" destOrd="0" presId="urn:microsoft.com/office/officeart/2008/layout/PictureStrips"/>
    <dgm:cxn modelId="{D8411654-E195-4D0C-BE46-E82CA4CF691F}" type="presParOf" srcId="{FC934E5E-6A86-42BC-B17C-DD41E33D0294}" destId="{52AAC488-8C15-4717-A91C-88DFB5FE6DFF}" srcOrd="1" destOrd="0" presId="urn:microsoft.com/office/officeart/2008/layout/PictureStrips"/>
    <dgm:cxn modelId="{696F917F-8484-4DF6-81EA-3436D8417D38}" type="presParOf" srcId="{4F18C62A-E919-43D5-A47E-9CB2AF8FBCEB}" destId="{B0645892-6337-4237-B3BD-97B209638050}" srcOrd="3" destOrd="0" presId="urn:microsoft.com/office/officeart/2008/layout/PictureStrips"/>
    <dgm:cxn modelId="{0B7BA266-71DF-44A9-9AEB-BAA43AF7BD84}" type="presParOf" srcId="{4F18C62A-E919-43D5-A47E-9CB2AF8FBCEB}" destId="{3FDE68AC-38A9-433F-81CD-77332609B4A9}" srcOrd="4" destOrd="0" presId="urn:microsoft.com/office/officeart/2008/layout/PictureStrips"/>
    <dgm:cxn modelId="{A25856AE-1A2B-4A56-A1F1-6F86D5C6FA30}" type="presParOf" srcId="{3FDE68AC-38A9-433F-81CD-77332609B4A9}" destId="{322B07A9-CE38-4DE1-8AC7-8A6B1DADD35E}" srcOrd="0" destOrd="0" presId="urn:microsoft.com/office/officeart/2008/layout/PictureStrips"/>
    <dgm:cxn modelId="{3BBB3617-B81B-4FF5-8175-14A1716F76E8}" type="presParOf" srcId="{3FDE68AC-38A9-433F-81CD-77332609B4A9}" destId="{EC96360B-B5CA-4841-B3F7-9F0E6F280EDE}" srcOrd="1" destOrd="0" presId="urn:microsoft.com/office/officeart/2008/layout/PictureStrips"/>
    <dgm:cxn modelId="{A3472C7D-825C-4974-AB0D-289CAE17BE77}" type="presParOf" srcId="{4F18C62A-E919-43D5-A47E-9CB2AF8FBCEB}" destId="{92BF9318-F234-4CD5-9F81-D7CC6B01EBDB}" srcOrd="5" destOrd="0" presId="urn:microsoft.com/office/officeart/2008/layout/PictureStrips"/>
    <dgm:cxn modelId="{C6105095-3A8F-4938-A0D6-7FB4F0B526EF}" type="presParOf" srcId="{4F18C62A-E919-43D5-A47E-9CB2AF8FBCEB}" destId="{E7C99BF8-E4A2-45D7-8DD2-4224B6366279}" srcOrd="6" destOrd="0" presId="urn:microsoft.com/office/officeart/2008/layout/PictureStrips"/>
    <dgm:cxn modelId="{083255F4-C5E9-492A-A224-203C9054DC1E}" type="presParOf" srcId="{E7C99BF8-E4A2-45D7-8DD2-4224B6366279}" destId="{C7C4D0C0-DC11-4068-AB4E-236D68516670}" srcOrd="0" destOrd="0" presId="urn:microsoft.com/office/officeart/2008/layout/PictureStrips"/>
    <dgm:cxn modelId="{B8BF684E-0AB0-4F7C-AADB-D6CCBA75179A}" type="presParOf" srcId="{E7C99BF8-E4A2-45D7-8DD2-4224B6366279}" destId="{E45B2BE4-8F2A-4557-824A-FFCB6183D2D1}" srcOrd="1" destOrd="0" presId="urn:microsoft.com/office/officeart/2008/layout/PictureStrips"/>
    <dgm:cxn modelId="{6288F0F7-1363-4A85-8C15-22D424A525E2}" type="presParOf" srcId="{4F18C62A-E919-43D5-A47E-9CB2AF8FBCEB}" destId="{22D4E444-FAF6-4641-A158-0720CA6832E6}" srcOrd="7" destOrd="0" presId="urn:microsoft.com/office/officeart/2008/layout/PictureStrips"/>
    <dgm:cxn modelId="{47EC784E-1BF4-41ED-9EB5-E3852EFB4A47}" type="presParOf" srcId="{4F18C62A-E919-43D5-A47E-9CB2AF8FBCEB}" destId="{F80161EB-D580-4F12-80D3-2D3362BE53BE}" srcOrd="8" destOrd="0" presId="urn:microsoft.com/office/officeart/2008/layout/PictureStrips"/>
    <dgm:cxn modelId="{5279C324-DAC6-4C08-9DCB-B615E61EF15A}" type="presParOf" srcId="{F80161EB-D580-4F12-80D3-2D3362BE53BE}" destId="{4A7B376B-C424-416B-8453-6E1A2A129014}" srcOrd="0" destOrd="0" presId="urn:microsoft.com/office/officeart/2008/layout/PictureStrips"/>
    <dgm:cxn modelId="{EAC948AF-1539-431A-97DE-49DD2200ED2D}" type="presParOf" srcId="{F80161EB-D580-4F12-80D3-2D3362BE53BE}" destId="{8386FD56-C121-43A2-9784-1BA0FE8E5EED}" srcOrd="1" destOrd="0" presId="urn:microsoft.com/office/officeart/2008/layout/PictureStrips"/>
    <dgm:cxn modelId="{9106B8DF-4BB0-43A6-BEC4-1FD710C1DECB}" type="presParOf" srcId="{4F18C62A-E919-43D5-A47E-9CB2AF8FBCEB}" destId="{EB068277-683E-4A17-B888-58DA58B00D99}" srcOrd="9" destOrd="0" presId="urn:microsoft.com/office/officeart/2008/layout/PictureStrips"/>
    <dgm:cxn modelId="{38DEEE21-7FAE-44D8-B6C9-90E53185D493}" type="presParOf" srcId="{4F18C62A-E919-43D5-A47E-9CB2AF8FBCEB}" destId="{D04914E5-7D25-4E1F-9C10-C7A350873DB4}" srcOrd="10" destOrd="0" presId="urn:microsoft.com/office/officeart/2008/layout/PictureStrips"/>
    <dgm:cxn modelId="{A9A6B48F-688E-4F36-84D9-949A57AF741F}" type="presParOf" srcId="{D04914E5-7D25-4E1F-9C10-C7A350873DB4}" destId="{A6E6D138-4C88-4BE8-92D6-CFBDF09A4DC1}" srcOrd="0" destOrd="0" presId="urn:microsoft.com/office/officeart/2008/layout/PictureStrips"/>
    <dgm:cxn modelId="{A74D0E3B-EA6F-4B34-AFF1-616DA3539C6E}" type="presParOf" srcId="{D04914E5-7D25-4E1F-9C10-C7A350873DB4}" destId="{C0540F46-D246-4767-BFCD-98BD5F0E8FB5}" srcOrd="1" destOrd="0" presId="urn:microsoft.com/office/officeart/2008/layout/PictureStrips"/>
    <dgm:cxn modelId="{9521C250-FED0-44CD-AF4C-ABE2E299DB8D}" type="presParOf" srcId="{4F18C62A-E919-43D5-A47E-9CB2AF8FBCEB}" destId="{E7A06E6D-7285-4042-B3E5-1384A7B1D509}" srcOrd="11" destOrd="0" presId="urn:microsoft.com/office/officeart/2008/layout/PictureStrips"/>
    <dgm:cxn modelId="{33757AE6-EC35-4BD6-BF23-0D09A041894F}" type="presParOf" srcId="{4F18C62A-E919-43D5-A47E-9CB2AF8FBCEB}" destId="{4E90A6D1-9348-45E8-87A8-8D3547D660F2}" srcOrd="12" destOrd="0" presId="urn:microsoft.com/office/officeart/2008/layout/PictureStrips"/>
    <dgm:cxn modelId="{C0E217B3-B373-49F8-A005-A34C692198B8}" type="presParOf" srcId="{4E90A6D1-9348-45E8-87A8-8D3547D660F2}" destId="{86A8D665-638D-44DD-89DB-3D3715972AC9}" srcOrd="0" destOrd="0" presId="urn:microsoft.com/office/officeart/2008/layout/PictureStrips"/>
    <dgm:cxn modelId="{13A49B3B-613A-4F17-B3F6-E663F6F534C2}" type="presParOf" srcId="{4E90A6D1-9348-45E8-87A8-8D3547D660F2}" destId="{B9053D87-E767-4563-A55E-38070C6F568E}" srcOrd="1" destOrd="0" presId="urn:microsoft.com/office/officeart/2008/layout/PictureStrips"/>
    <dgm:cxn modelId="{795AD2AD-A212-4F90-8BED-FD78D77C5E44}" type="presParOf" srcId="{4F18C62A-E919-43D5-A47E-9CB2AF8FBCEB}" destId="{7ACF8BCF-7394-43D3-9D78-27D71E50AF28}" srcOrd="13" destOrd="0" presId="urn:microsoft.com/office/officeart/2008/layout/PictureStrips"/>
    <dgm:cxn modelId="{8E26EE2B-C6AE-478E-AD61-58876AC13664}" type="presParOf" srcId="{4F18C62A-E919-43D5-A47E-9CB2AF8FBCEB}" destId="{29F9E088-6165-4628-A86F-E71BD19F4498}" srcOrd="14" destOrd="0" presId="urn:microsoft.com/office/officeart/2008/layout/PictureStrips"/>
    <dgm:cxn modelId="{B3904EFF-B2D6-4ECC-8050-65D667B0A8CE}" type="presParOf" srcId="{29F9E088-6165-4628-A86F-E71BD19F4498}" destId="{A44D4EFA-CB8C-46E8-9091-DD15AB917B9A}" srcOrd="0" destOrd="0" presId="urn:microsoft.com/office/officeart/2008/layout/PictureStrips"/>
    <dgm:cxn modelId="{57534B1E-6343-4AAE-ABEC-9349C3300B06}" type="presParOf" srcId="{29F9E088-6165-4628-A86F-E71BD19F4498}" destId="{10E5FF47-2658-40E2-9E6F-C558E7182029}" srcOrd="1" destOrd="0" presId="urn:microsoft.com/office/officeart/2008/layout/PictureStrips"/>
    <dgm:cxn modelId="{2A2F8FE3-5A67-48FA-8738-289D5DF4C1EA}" type="presParOf" srcId="{4F18C62A-E919-43D5-A47E-9CB2AF8FBCEB}" destId="{93E94B90-ACCB-4A44-89E7-6FEDB89AA229}" srcOrd="15" destOrd="0" presId="urn:microsoft.com/office/officeart/2008/layout/PictureStrips"/>
    <dgm:cxn modelId="{885B1FBE-F0B1-4C8D-970B-323580CA713E}" type="presParOf" srcId="{4F18C62A-E919-43D5-A47E-9CB2AF8FBCEB}" destId="{F2160466-ACDD-4733-A550-C761D4424202}" srcOrd="16" destOrd="0" presId="urn:microsoft.com/office/officeart/2008/layout/PictureStrips"/>
    <dgm:cxn modelId="{D334FF79-A4B3-44AC-BB32-89FFA9E46931}" type="presParOf" srcId="{F2160466-ACDD-4733-A550-C761D4424202}" destId="{566958B4-0E15-485E-9C70-E942361D853C}" srcOrd="0" destOrd="0" presId="urn:microsoft.com/office/officeart/2008/layout/PictureStrips"/>
    <dgm:cxn modelId="{3D3ADE6E-06AC-42F2-8541-BD432EC21331}" type="presParOf" srcId="{F2160466-ACDD-4733-A550-C761D4424202}" destId="{E61BFECD-72B7-46CE-87C4-CCF95195728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733EE6-B540-4F21-8DBE-B4894282518A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UA"/>
        </a:p>
      </dgm:t>
    </dgm:pt>
    <dgm:pt modelId="{7602D5BF-9111-4B39-B28B-A7416EBD102C}">
      <dgm:prSet phldrT="[Текст]"/>
      <dgm:spPr/>
      <dgm:t>
        <a:bodyPr/>
        <a:lstStyle/>
        <a:p>
          <a:r>
            <a:rPr lang="uk-UA" b="1" dirty="0"/>
            <a:t>Автоматизація кухні</a:t>
          </a:r>
          <a:endParaRPr lang="ru-UA" b="1" dirty="0"/>
        </a:p>
      </dgm:t>
    </dgm:pt>
    <dgm:pt modelId="{6D347D10-8BFD-4C1B-973C-C57031DDAF2F}" type="parTrans" cxnId="{E6D72214-D067-4CAA-A21B-37A52125D80C}">
      <dgm:prSet/>
      <dgm:spPr/>
      <dgm:t>
        <a:bodyPr/>
        <a:lstStyle/>
        <a:p>
          <a:endParaRPr lang="ru-UA"/>
        </a:p>
      </dgm:t>
    </dgm:pt>
    <dgm:pt modelId="{E0B5B1B7-6308-40F4-BEC6-6CFE934C0FFB}" type="sibTrans" cxnId="{E6D72214-D067-4CAA-A21B-37A52125D80C}">
      <dgm:prSet/>
      <dgm:spPr/>
      <dgm:t>
        <a:bodyPr/>
        <a:lstStyle/>
        <a:p>
          <a:endParaRPr lang="ru-UA"/>
        </a:p>
      </dgm:t>
    </dgm:pt>
    <dgm:pt modelId="{E36C5B3D-FD01-4B52-952B-A455A797282F}">
      <dgm:prSet phldrT="[Текст]"/>
      <dgm:spPr/>
      <dgm:t>
        <a:bodyPr/>
        <a:lstStyle/>
        <a:p>
          <a:r>
            <a:rPr lang="uk-UA" b="1" dirty="0"/>
            <a:t>Підвищення безпеки</a:t>
          </a:r>
          <a:endParaRPr lang="ru-UA" b="1" dirty="0"/>
        </a:p>
      </dgm:t>
    </dgm:pt>
    <dgm:pt modelId="{27C0CBF3-4542-46C9-93A3-4AADDECAEF75}" type="parTrans" cxnId="{1D69CE41-5729-4F9A-ABD6-1BD65A999E6A}">
      <dgm:prSet/>
      <dgm:spPr/>
      <dgm:t>
        <a:bodyPr/>
        <a:lstStyle/>
        <a:p>
          <a:endParaRPr lang="ru-UA"/>
        </a:p>
      </dgm:t>
    </dgm:pt>
    <dgm:pt modelId="{7CF7849D-9C21-4E5F-9F24-354A1FD7AB03}" type="sibTrans" cxnId="{1D69CE41-5729-4F9A-ABD6-1BD65A999E6A}">
      <dgm:prSet/>
      <dgm:spPr/>
      <dgm:t>
        <a:bodyPr/>
        <a:lstStyle/>
        <a:p>
          <a:endParaRPr lang="ru-UA"/>
        </a:p>
      </dgm:t>
    </dgm:pt>
    <dgm:pt modelId="{BE0BB527-ED06-4210-B6C4-8C94AC8CA855}">
      <dgm:prSet phldrT="[Текст]"/>
      <dgm:spPr/>
      <dgm:t>
        <a:bodyPr/>
        <a:lstStyle/>
        <a:p>
          <a:r>
            <a:rPr lang="uk-UA" b="1" dirty="0"/>
            <a:t>Зворотній зв'язок та оцінка якості</a:t>
          </a:r>
          <a:endParaRPr lang="ru-UA" b="1" dirty="0"/>
        </a:p>
      </dgm:t>
    </dgm:pt>
    <dgm:pt modelId="{D732A96B-20DF-411B-812D-E61E2C9439D7}" type="parTrans" cxnId="{FE9C3AC2-6D19-4F62-95E5-E8263E4B4D30}">
      <dgm:prSet/>
      <dgm:spPr/>
      <dgm:t>
        <a:bodyPr/>
        <a:lstStyle/>
        <a:p>
          <a:endParaRPr lang="ru-UA"/>
        </a:p>
      </dgm:t>
    </dgm:pt>
    <dgm:pt modelId="{9ECA6813-1688-43F7-8934-2D581F32F817}" type="sibTrans" cxnId="{FE9C3AC2-6D19-4F62-95E5-E8263E4B4D30}">
      <dgm:prSet/>
      <dgm:spPr/>
      <dgm:t>
        <a:bodyPr/>
        <a:lstStyle/>
        <a:p>
          <a:endParaRPr lang="ru-UA"/>
        </a:p>
      </dgm:t>
    </dgm:pt>
    <dgm:pt modelId="{2C0A2006-5A7A-426F-B313-7E4760AFC0BE}">
      <dgm:prSet/>
      <dgm:spPr/>
      <dgm:t>
        <a:bodyPr/>
        <a:lstStyle/>
        <a:p>
          <a:r>
            <a:rPr lang="uk-UA" b="1"/>
            <a:t>Мобільні програми та онлайн-замовлення</a:t>
          </a:r>
          <a:endParaRPr lang="ru-UA" b="1"/>
        </a:p>
      </dgm:t>
    </dgm:pt>
    <dgm:pt modelId="{B45D094D-B838-44C4-8377-812EECB79A13}" type="parTrans" cxnId="{6EC800BF-CF85-4EED-A7D3-BA3418930538}">
      <dgm:prSet/>
      <dgm:spPr/>
      <dgm:t>
        <a:bodyPr/>
        <a:lstStyle/>
        <a:p>
          <a:endParaRPr lang="ru-UA"/>
        </a:p>
      </dgm:t>
    </dgm:pt>
    <dgm:pt modelId="{817A8FD9-91E5-441D-AADA-3B861260F01D}" type="sibTrans" cxnId="{6EC800BF-CF85-4EED-A7D3-BA3418930538}">
      <dgm:prSet/>
      <dgm:spPr/>
      <dgm:t>
        <a:bodyPr/>
        <a:lstStyle/>
        <a:p>
          <a:endParaRPr lang="ru-UA"/>
        </a:p>
      </dgm:t>
    </dgm:pt>
    <dgm:pt modelId="{23F5BBB5-76E1-49F6-A83B-FE3991F71F31}">
      <dgm:prSet/>
      <dgm:spPr/>
      <dgm:t>
        <a:bodyPr/>
        <a:lstStyle/>
        <a:p>
          <a:r>
            <a:rPr lang="uk-UA" b="1"/>
            <a:t>Електронні меню та самообслуговування</a:t>
          </a:r>
          <a:endParaRPr lang="ru-UA" b="1"/>
        </a:p>
      </dgm:t>
    </dgm:pt>
    <dgm:pt modelId="{1BCBD823-8AD0-49BF-8E19-E42EC1E9E334}" type="parTrans" cxnId="{DAF9A168-DEE1-4F02-A372-9613A4902D27}">
      <dgm:prSet/>
      <dgm:spPr/>
      <dgm:t>
        <a:bodyPr/>
        <a:lstStyle/>
        <a:p>
          <a:endParaRPr lang="ru-UA"/>
        </a:p>
      </dgm:t>
    </dgm:pt>
    <dgm:pt modelId="{1AA4FA7F-AC73-4745-83A8-42EF38E62756}" type="sibTrans" cxnId="{DAF9A168-DEE1-4F02-A372-9613A4902D27}">
      <dgm:prSet/>
      <dgm:spPr/>
      <dgm:t>
        <a:bodyPr/>
        <a:lstStyle/>
        <a:p>
          <a:endParaRPr lang="ru-UA"/>
        </a:p>
      </dgm:t>
    </dgm:pt>
    <dgm:pt modelId="{B16D00DB-E74A-455A-871A-6CF7F0270F4E}">
      <dgm:prSet/>
      <dgm:spPr/>
      <dgm:t>
        <a:bodyPr/>
        <a:lstStyle/>
        <a:p>
          <a:r>
            <a:rPr lang="uk-UA" b="1"/>
            <a:t>Системи управління чергою та столиками</a:t>
          </a:r>
          <a:endParaRPr lang="ru-UA" b="1"/>
        </a:p>
      </dgm:t>
    </dgm:pt>
    <dgm:pt modelId="{40BDC014-7759-4B7D-B316-2A7971283DA7}" type="parTrans" cxnId="{17048ABB-CF12-4C78-9B14-9590E90FE312}">
      <dgm:prSet/>
      <dgm:spPr/>
      <dgm:t>
        <a:bodyPr/>
        <a:lstStyle/>
        <a:p>
          <a:endParaRPr lang="ru-UA"/>
        </a:p>
      </dgm:t>
    </dgm:pt>
    <dgm:pt modelId="{6D0DB06B-2B32-4469-ABFC-AF0C5F064DD8}" type="sibTrans" cxnId="{17048ABB-CF12-4C78-9B14-9590E90FE312}">
      <dgm:prSet/>
      <dgm:spPr/>
      <dgm:t>
        <a:bodyPr/>
        <a:lstStyle/>
        <a:p>
          <a:endParaRPr lang="ru-UA"/>
        </a:p>
      </dgm:t>
    </dgm:pt>
    <dgm:pt modelId="{EA32BBEC-AA28-426B-B03A-3931722702B1}">
      <dgm:prSet/>
      <dgm:spPr/>
      <dgm:t>
        <a:bodyPr/>
        <a:lstStyle/>
        <a:p>
          <a:r>
            <a:rPr lang="uk-UA" b="1"/>
            <a:t>Аналітика та управління даними</a:t>
          </a:r>
          <a:endParaRPr lang="ru-UA" b="1"/>
        </a:p>
      </dgm:t>
    </dgm:pt>
    <dgm:pt modelId="{07E24E91-841F-4C9A-A369-4D26F1BBE227}" type="parTrans" cxnId="{612FAD3C-6E70-4066-8D82-963C3A1E663B}">
      <dgm:prSet/>
      <dgm:spPr/>
      <dgm:t>
        <a:bodyPr/>
        <a:lstStyle/>
        <a:p>
          <a:endParaRPr lang="ru-UA"/>
        </a:p>
      </dgm:t>
    </dgm:pt>
    <dgm:pt modelId="{0FCEEB5B-14F5-472B-B43F-29FF4ADD59D0}" type="sibTrans" cxnId="{612FAD3C-6E70-4066-8D82-963C3A1E663B}">
      <dgm:prSet/>
      <dgm:spPr/>
      <dgm:t>
        <a:bodyPr/>
        <a:lstStyle/>
        <a:p>
          <a:endParaRPr lang="ru-UA"/>
        </a:p>
      </dgm:t>
    </dgm:pt>
    <dgm:pt modelId="{65284642-2E4E-4CC2-9D01-664210903AD3}" type="pres">
      <dgm:prSet presAssocID="{BC733EE6-B540-4F21-8DBE-B4894282518A}" presName="diagram" presStyleCnt="0">
        <dgm:presLayoutVars>
          <dgm:dir/>
          <dgm:resizeHandles val="exact"/>
        </dgm:presLayoutVars>
      </dgm:prSet>
      <dgm:spPr/>
    </dgm:pt>
    <dgm:pt modelId="{13B917F0-C77D-49A5-8C88-B05048C550E6}" type="pres">
      <dgm:prSet presAssocID="{7602D5BF-9111-4B39-B28B-A7416EBD102C}" presName="node" presStyleLbl="node1" presStyleIdx="0" presStyleCnt="7">
        <dgm:presLayoutVars>
          <dgm:bulletEnabled val="1"/>
        </dgm:presLayoutVars>
      </dgm:prSet>
      <dgm:spPr/>
    </dgm:pt>
    <dgm:pt modelId="{22079FE0-21DB-4663-A535-F3C3F4E27361}" type="pres">
      <dgm:prSet presAssocID="{E0B5B1B7-6308-40F4-BEC6-6CFE934C0FFB}" presName="sibTrans" presStyleCnt="0"/>
      <dgm:spPr/>
    </dgm:pt>
    <dgm:pt modelId="{80B11D90-B9F6-46C3-9EC3-EBCBFA4C054A}" type="pres">
      <dgm:prSet presAssocID="{B16D00DB-E74A-455A-871A-6CF7F0270F4E}" presName="node" presStyleLbl="node1" presStyleIdx="1" presStyleCnt="7">
        <dgm:presLayoutVars>
          <dgm:bulletEnabled val="1"/>
        </dgm:presLayoutVars>
      </dgm:prSet>
      <dgm:spPr/>
    </dgm:pt>
    <dgm:pt modelId="{DB2A3361-8F59-4216-91DC-57C961D59B05}" type="pres">
      <dgm:prSet presAssocID="{6D0DB06B-2B32-4469-ABFC-AF0C5F064DD8}" presName="sibTrans" presStyleCnt="0"/>
      <dgm:spPr/>
    </dgm:pt>
    <dgm:pt modelId="{200F610C-AE50-40CD-B5E6-248D28EE1C3E}" type="pres">
      <dgm:prSet presAssocID="{23F5BBB5-76E1-49F6-A83B-FE3991F71F31}" presName="node" presStyleLbl="node1" presStyleIdx="2" presStyleCnt="7">
        <dgm:presLayoutVars>
          <dgm:bulletEnabled val="1"/>
        </dgm:presLayoutVars>
      </dgm:prSet>
      <dgm:spPr/>
    </dgm:pt>
    <dgm:pt modelId="{4FA2EA45-62AE-4B19-B0D3-245394CA6726}" type="pres">
      <dgm:prSet presAssocID="{1AA4FA7F-AC73-4745-83A8-42EF38E62756}" presName="sibTrans" presStyleCnt="0"/>
      <dgm:spPr/>
    </dgm:pt>
    <dgm:pt modelId="{5090A5F9-377C-4146-8F00-8ED78F42615A}" type="pres">
      <dgm:prSet presAssocID="{2C0A2006-5A7A-426F-B313-7E4760AFC0BE}" presName="node" presStyleLbl="node1" presStyleIdx="3" presStyleCnt="7">
        <dgm:presLayoutVars>
          <dgm:bulletEnabled val="1"/>
        </dgm:presLayoutVars>
      </dgm:prSet>
      <dgm:spPr/>
    </dgm:pt>
    <dgm:pt modelId="{55CF92F3-C674-4032-89DB-FB17B17E7EC1}" type="pres">
      <dgm:prSet presAssocID="{817A8FD9-91E5-441D-AADA-3B861260F01D}" presName="sibTrans" presStyleCnt="0"/>
      <dgm:spPr/>
    </dgm:pt>
    <dgm:pt modelId="{7E0ACDEA-B842-438F-8A0F-FB6D7A5BE942}" type="pres">
      <dgm:prSet presAssocID="{E36C5B3D-FD01-4B52-952B-A455A797282F}" presName="node" presStyleLbl="node1" presStyleIdx="4" presStyleCnt="7">
        <dgm:presLayoutVars>
          <dgm:bulletEnabled val="1"/>
        </dgm:presLayoutVars>
      </dgm:prSet>
      <dgm:spPr/>
    </dgm:pt>
    <dgm:pt modelId="{4C40C5B6-E7DE-4AC1-84EF-36223F9204B4}" type="pres">
      <dgm:prSet presAssocID="{7CF7849D-9C21-4E5F-9F24-354A1FD7AB03}" presName="sibTrans" presStyleCnt="0"/>
      <dgm:spPr/>
    </dgm:pt>
    <dgm:pt modelId="{4E980BEB-3255-489A-8E39-EC89A2FB5403}" type="pres">
      <dgm:prSet presAssocID="{EA32BBEC-AA28-426B-B03A-3931722702B1}" presName="node" presStyleLbl="node1" presStyleIdx="5" presStyleCnt="7">
        <dgm:presLayoutVars>
          <dgm:bulletEnabled val="1"/>
        </dgm:presLayoutVars>
      </dgm:prSet>
      <dgm:spPr/>
    </dgm:pt>
    <dgm:pt modelId="{A7849540-8691-4B73-828D-F5C3F7275673}" type="pres">
      <dgm:prSet presAssocID="{0FCEEB5B-14F5-472B-B43F-29FF4ADD59D0}" presName="sibTrans" presStyleCnt="0"/>
      <dgm:spPr/>
    </dgm:pt>
    <dgm:pt modelId="{9AB5004E-B535-4BA0-9CB3-CF0C63DC5F2D}" type="pres">
      <dgm:prSet presAssocID="{BE0BB527-ED06-4210-B6C4-8C94AC8CA855}" presName="node" presStyleLbl="node1" presStyleIdx="6" presStyleCnt="7" custLinFactNeighborX="402" custLinFactNeighborY="-4022">
        <dgm:presLayoutVars>
          <dgm:bulletEnabled val="1"/>
        </dgm:presLayoutVars>
      </dgm:prSet>
      <dgm:spPr/>
    </dgm:pt>
  </dgm:ptLst>
  <dgm:cxnLst>
    <dgm:cxn modelId="{CAC25E01-EEA9-481E-A36C-0483E7BDE01B}" type="presOf" srcId="{2C0A2006-5A7A-426F-B313-7E4760AFC0BE}" destId="{5090A5F9-377C-4146-8F00-8ED78F42615A}" srcOrd="0" destOrd="0" presId="urn:microsoft.com/office/officeart/2005/8/layout/default"/>
    <dgm:cxn modelId="{C330100D-E410-49F2-AE3E-3A8EEC6C3A76}" type="presOf" srcId="{23F5BBB5-76E1-49F6-A83B-FE3991F71F31}" destId="{200F610C-AE50-40CD-B5E6-248D28EE1C3E}" srcOrd="0" destOrd="0" presId="urn:microsoft.com/office/officeart/2005/8/layout/default"/>
    <dgm:cxn modelId="{E6D72214-D067-4CAA-A21B-37A52125D80C}" srcId="{BC733EE6-B540-4F21-8DBE-B4894282518A}" destId="{7602D5BF-9111-4B39-B28B-A7416EBD102C}" srcOrd="0" destOrd="0" parTransId="{6D347D10-8BFD-4C1B-973C-C57031DDAF2F}" sibTransId="{E0B5B1B7-6308-40F4-BEC6-6CFE934C0FFB}"/>
    <dgm:cxn modelId="{15D9EB16-70CC-49ED-B858-B5D82FB84E88}" type="presOf" srcId="{B16D00DB-E74A-455A-871A-6CF7F0270F4E}" destId="{80B11D90-B9F6-46C3-9EC3-EBCBFA4C054A}" srcOrd="0" destOrd="0" presId="urn:microsoft.com/office/officeart/2005/8/layout/default"/>
    <dgm:cxn modelId="{612FAD3C-6E70-4066-8D82-963C3A1E663B}" srcId="{BC733EE6-B540-4F21-8DBE-B4894282518A}" destId="{EA32BBEC-AA28-426B-B03A-3931722702B1}" srcOrd="5" destOrd="0" parTransId="{07E24E91-841F-4C9A-A369-4D26F1BBE227}" sibTransId="{0FCEEB5B-14F5-472B-B43F-29FF4ADD59D0}"/>
    <dgm:cxn modelId="{1D69CE41-5729-4F9A-ABD6-1BD65A999E6A}" srcId="{BC733EE6-B540-4F21-8DBE-B4894282518A}" destId="{E36C5B3D-FD01-4B52-952B-A455A797282F}" srcOrd="4" destOrd="0" parTransId="{27C0CBF3-4542-46C9-93A3-4AADDECAEF75}" sibTransId="{7CF7849D-9C21-4E5F-9F24-354A1FD7AB03}"/>
    <dgm:cxn modelId="{DAF9A168-DEE1-4F02-A372-9613A4902D27}" srcId="{BC733EE6-B540-4F21-8DBE-B4894282518A}" destId="{23F5BBB5-76E1-49F6-A83B-FE3991F71F31}" srcOrd="2" destOrd="0" parTransId="{1BCBD823-8AD0-49BF-8E19-E42EC1E9E334}" sibTransId="{1AA4FA7F-AC73-4745-83A8-42EF38E62756}"/>
    <dgm:cxn modelId="{D938C348-0779-4B18-89DA-92C9AEC5CE7E}" type="presOf" srcId="{7602D5BF-9111-4B39-B28B-A7416EBD102C}" destId="{13B917F0-C77D-49A5-8C88-B05048C550E6}" srcOrd="0" destOrd="0" presId="urn:microsoft.com/office/officeart/2005/8/layout/default"/>
    <dgm:cxn modelId="{E37F4D80-85EF-4A7F-8C28-37A6B25A2729}" type="presOf" srcId="{BE0BB527-ED06-4210-B6C4-8C94AC8CA855}" destId="{9AB5004E-B535-4BA0-9CB3-CF0C63DC5F2D}" srcOrd="0" destOrd="0" presId="urn:microsoft.com/office/officeart/2005/8/layout/default"/>
    <dgm:cxn modelId="{17048ABB-CF12-4C78-9B14-9590E90FE312}" srcId="{BC733EE6-B540-4F21-8DBE-B4894282518A}" destId="{B16D00DB-E74A-455A-871A-6CF7F0270F4E}" srcOrd="1" destOrd="0" parTransId="{40BDC014-7759-4B7D-B316-2A7971283DA7}" sibTransId="{6D0DB06B-2B32-4469-ABFC-AF0C5F064DD8}"/>
    <dgm:cxn modelId="{6EC800BF-CF85-4EED-A7D3-BA3418930538}" srcId="{BC733EE6-B540-4F21-8DBE-B4894282518A}" destId="{2C0A2006-5A7A-426F-B313-7E4760AFC0BE}" srcOrd="3" destOrd="0" parTransId="{B45D094D-B838-44C4-8377-812EECB79A13}" sibTransId="{817A8FD9-91E5-441D-AADA-3B861260F01D}"/>
    <dgm:cxn modelId="{FE9C3AC2-6D19-4F62-95E5-E8263E4B4D30}" srcId="{BC733EE6-B540-4F21-8DBE-B4894282518A}" destId="{BE0BB527-ED06-4210-B6C4-8C94AC8CA855}" srcOrd="6" destOrd="0" parTransId="{D732A96B-20DF-411B-812D-E61E2C9439D7}" sibTransId="{9ECA6813-1688-43F7-8934-2D581F32F817}"/>
    <dgm:cxn modelId="{A6BF18C3-0AC3-4E8D-85C9-C688EB658C8A}" type="presOf" srcId="{E36C5B3D-FD01-4B52-952B-A455A797282F}" destId="{7E0ACDEA-B842-438F-8A0F-FB6D7A5BE942}" srcOrd="0" destOrd="0" presId="urn:microsoft.com/office/officeart/2005/8/layout/default"/>
    <dgm:cxn modelId="{CB97B9E5-6086-425D-A867-6C3199D69F37}" type="presOf" srcId="{EA32BBEC-AA28-426B-B03A-3931722702B1}" destId="{4E980BEB-3255-489A-8E39-EC89A2FB5403}" srcOrd="0" destOrd="0" presId="urn:microsoft.com/office/officeart/2005/8/layout/default"/>
    <dgm:cxn modelId="{486E73F4-663A-4E8B-808A-26553BCF8EB1}" type="presOf" srcId="{BC733EE6-B540-4F21-8DBE-B4894282518A}" destId="{65284642-2E4E-4CC2-9D01-664210903AD3}" srcOrd="0" destOrd="0" presId="urn:microsoft.com/office/officeart/2005/8/layout/default"/>
    <dgm:cxn modelId="{39FAA8BE-2134-43B6-B44D-0068077661C8}" type="presParOf" srcId="{65284642-2E4E-4CC2-9D01-664210903AD3}" destId="{13B917F0-C77D-49A5-8C88-B05048C550E6}" srcOrd="0" destOrd="0" presId="urn:microsoft.com/office/officeart/2005/8/layout/default"/>
    <dgm:cxn modelId="{CBC21F28-2314-4C12-AE47-5F433DCD5999}" type="presParOf" srcId="{65284642-2E4E-4CC2-9D01-664210903AD3}" destId="{22079FE0-21DB-4663-A535-F3C3F4E27361}" srcOrd="1" destOrd="0" presId="urn:microsoft.com/office/officeart/2005/8/layout/default"/>
    <dgm:cxn modelId="{E50A9A8D-2DFC-4E62-AA58-1CE66244AC1C}" type="presParOf" srcId="{65284642-2E4E-4CC2-9D01-664210903AD3}" destId="{80B11D90-B9F6-46C3-9EC3-EBCBFA4C054A}" srcOrd="2" destOrd="0" presId="urn:microsoft.com/office/officeart/2005/8/layout/default"/>
    <dgm:cxn modelId="{B0D900B0-C646-4106-9317-52E62C6B3D11}" type="presParOf" srcId="{65284642-2E4E-4CC2-9D01-664210903AD3}" destId="{DB2A3361-8F59-4216-91DC-57C961D59B05}" srcOrd="3" destOrd="0" presId="urn:microsoft.com/office/officeart/2005/8/layout/default"/>
    <dgm:cxn modelId="{36CF81F0-A4E3-4495-8A37-C792AFA75706}" type="presParOf" srcId="{65284642-2E4E-4CC2-9D01-664210903AD3}" destId="{200F610C-AE50-40CD-B5E6-248D28EE1C3E}" srcOrd="4" destOrd="0" presId="urn:microsoft.com/office/officeart/2005/8/layout/default"/>
    <dgm:cxn modelId="{3AB87365-0E3B-4CA7-9DC8-E63059ECAFD4}" type="presParOf" srcId="{65284642-2E4E-4CC2-9D01-664210903AD3}" destId="{4FA2EA45-62AE-4B19-B0D3-245394CA6726}" srcOrd="5" destOrd="0" presId="urn:microsoft.com/office/officeart/2005/8/layout/default"/>
    <dgm:cxn modelId="{382E1AD6-7BBF-43D4-8A3F-CEF7EA852B88}" type="presParOf" srcId="{65284642-2E4E-4CC2-9D01-664210903AD3}" destId="{5090A5F9-377C-4146-8F00-8ED78F42615A}" srcOrd="6" destOrd="0" presId="urn:microsoft.com/office/officeart/2005/8/layout/default"/>
    <dgm:cxn modelId="{D2BA884C-98E5-4F61-8E1F-19AA3A48C1C0}" type="presParOf" srcId="{65284642-2E4E-4CC2-9D01-664210903AD3}" destId="{55CF92F3-C674-4032-89DB-FB17B17E7EC1}" srcOrd="7" destOrd="0" presId="urn:microsoft.com/office/officeart/2005/8/layout/default"/>
    <dgm:cxn modelId="{67F5C0BA-2EF2-4859-A74D-145C0E7BF7BB}" type="presParOf" srcId="{65284642-2E4E-4CC2-9D01-664210903AD3}" destId="{7E0ACDEA-B842-438F-8A0F-FB6D7A5BE942}" srcOrd="8" destOrd="0" presId="urn:microsoft.com/office/officeart/2005/8/layout/default"/>
    <dgm:cxn modelId="{E85ADCBA-A063-4A84-88DE-7DA2FE3225CC}" type="presParOf" srcId="{65284642-2E4E-4CC2-9D01-664210903AD3}" destId="{4C40C5B6-E7DE-4AC1-84EF-36223F9204B4}" srcOrd="9" destOrd="0" presId="urn:microsoft.com/office/officeart/2005/8/layout/default"/>
    <dgm:cxn modelId="{E5C18906-4402-4D6D-B4C7-041F4949412A}" type="presParOf" srcId="{65284642-2E4E-4CC2-9D01-664210903AD3}" destId="{4E980BEB-3255-489A-8E39-EC89A2FB5403}" srcOrd="10" destOrd="0" presId="urn:microsoft.com/office/officeart/2005/8/layout/default"/>
    <dgm:cxn modelId="{C2D45A81-9034-4CFA-9FDB-DC66EC5B6C87}" type="presParOf" srcId="{65284642-2E4E-4CC2-9D01-664210903AD3}" destId="{A7849540-8691-4B73-828D-F5C3F7275673}" srcOrd="11" destOrd="0" presId="urn:microsoft.com/office/officeart/2005/8/layout/default"/>
    <dgm:cxn modelId="{4C208E0B-ECA6-4BF9-9A67-E1643B845068}" type="presParOf" srcId="{65284642-2E4E-4CC2-9D01-664210903AD3}" destId="{9AB5004E-B535-4BA0-9CB3-CF0C63DC5F2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23D9EC-1D53-4A7A-BF38-D7D45EB22F9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UA"/>
        </a:p>
      </dgm:t>
    </dgm:pt>
    <dgm:pt modelId="{AD5281E1-9A99-4EF1-BA35-AE823B09EACF}">
      <dgm:prSet phldrT="[Текст]" custT="1"/>
      <dgm:spPr/>
      <dgm:t>
        <a:bodyPr/>
        <a:lstStyle/>
        <a:p>
          <a:r>
            <a:rPr lang="uk-UA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Процес маркетингу</a:t>
          </a:r>
          <a:endParaRPr lang="ru-UA" sz="1600" dirty="0"/>
        </a:p>
      </dgm:t>
    </dgm:pt>
    <dgm:pt modelId="{63776EBB-48AB-4E8C-AF51-C10893BF7E93}" type="parTrans" cxnId="{62429144-F30C-4F1C-A05C-A94948CBEA14}">
      <dgm:prSet/>
      <dgm:spPr/>
      <dgm:t>
        <a:bodyPr/>
        <a:lstStyle/>
        <a:p>
          <a:endParaRPr lang="ru-UA" sz="1400"/>
        </a:p>
      </dgm:t>
    </dgm:pt>
    <dgm:pt modelId="{B6E462FF-3302-468D-9158-4672BA78EBAF}" type="sibTrans" cxnId="{62429144-F30C-4F1C-A05C-A94948CBEA14}">
      <dgm:prSet/>
      <dgm:spPr/>
      <dgm:t>
        <a:bodyPr/>
        <a:lstStyle/>
        <a:p>
          <a:endParaRPr lang="ru-UA" sz="1400"/>
        </a:p>
      </dgm:t>
    </dgm:pt>
    <dgm:pt modelId="{FE63DBF5-4076-4492-AFFC-C33259BAC26D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маркетинг;</a:t>
          </a:r>
          <a:endParaRPr lang="ru-UA" sz="1400" dirty="0"/>
        </a:p>
      </dgm:t>
    </dgm:pt>
    <dgm:pt modelId="{B3FBB565-0D2A-42B4-BFA7-ADF14DF6507C}" type="parTrans" cxnId="{7CE324F7-95DB-463C-97B9-93805FA84E4C}">
      <dgm:prSet/>
      <dgm:spPr/>
      <dgm:t>
        <a:bodyPr/>
        <a:lstStyle/>
        <a:p>
          <a:endParaRPr lang="ru-UA" sz="1400"/>
        </a:p>
      </dgm:t>
    </dgm:pt>
    <dgm:pt modelId="{76C965A8-B98E-4BFD-A38B-94BD4A2C5736}" type="sibTrans" cxnId="{7CE324F7-95DB-463C-97B9-93805FA84E4C}">
      <dgm:prSet/>
      <dgm:spPr/>
      <dgm:t>
        <a:bodyPr/>
        <a:lstStyle/>
        <a:p>
          <a:endParaRPr lang="ru-UA" sz="1400"/>
        </a:p>
      </dgm:t>
    </dgm:pt>
    <dgm:pt modelId="{24C01875-A5B8-48F0-A592-9242FCDADA49}">
      <dgm:prSet phldrT="[Текст]" custT="1"/>
      <dgm:spPr/>
      <dgm:t>
        <a:bodyPr/>
        <a:lstStyle/>
        <a:p>
          <a:r>
            <a:rPr lang="uk-UA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Основний процес</a:t>
          </a:r>
          <a:endParaRPr lang="ru-UA" sz="1600" dirty="0"/>
        </a:p>
      </dgm:t>
    </dgm:pt>
    <dgm:pt modelId="{B6E86C66-C7BE-4377-BAD5-EA3BA6D08751}" type="parTrans" cxnId="{55AEAC5D-B8C4-405C-8992-658316983E63}">
      <dgm:prSet/>
      <dgm:spPr/>
      <dgm:t>
        <a:bodyPr/>
        <a:lstStyle/>
        <a:p>
          <a:endParaRPr lang="ru-UA" sz="1400"/>
        </a:p>
      </dgm:t>
    </dgm:pt>
    <dgm:pt modelId="{0A2862A4-B8BF-44B4-A253-186B82F00B7C}" type="sibTrans" cxnId="{55AEAC5D-B8C4-405C-8992-658316983E63}">
      <dgm:prSet/>
      <dgm:spPr/>
      <dgm:t>
        <a:bodyPr/>
        <a:lstStyle/>
        <a:p>
          <a:endParaRPr lang="ru-UA" sz="1400"/>
        </a:p>
      </dgm:t>
    </dgm:pt>
    <dgm:pt modelId="{0ADEB554-D3B8-4BD5-B7DF-576917605346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 err="1">
              <a:effectLst/>
              <a:latin typeface="Times New Roman" panose="02020603050405020304" pitchFamily="18" charset="0"/>
            </a:rPr>
            <a:t>закупівля</a:t>
          </a:r>
          <a:r>
            <a:rPr lang="ru-RU" sz="1400" dirty="0">
              <a:effectLst/>
              <a:latin typeface="Times New Roman" panose="02020603050405020304" pitchFamily="18" charset="0"/>
            </a:rPr>
            <a:t> </a:t>
          </a:r>
          <a:r>
            <a:rPr lang="ru-RU" sz="1400" dirty="0" err="1">
              <a:effectLst/>
              <a:latin typeface="Times New Roman" panose="02020603050405020304" pitchFamily="18" charset="0"/>
            </a:rPr>
            <a:t>товарів</a:t>
          </a:r>
          <a:r>
            <a:rPr lang="ru-RU" sz="1400" dirty="0">
              <a:effectLst/>
              <a:latin typeface="Times New Roman" panose="02020603050405020304" pitchFamily="18" charset="0"/>
            </a:rPr>
            <a:t>;</a:t>
          </a:r>
          <a:endParaRPr lang="ru-UA" sz="14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4402BA91-E962-4EBF-9DFD-6DD1E0967EA4}" type="parTrans" cxnId="{D48A256C-AA0E-4AC6-9C79-0680251FFA0E}">
      <dgm:prSet/>
      <dgm:spPr/>
      <dgm:t>
        <a:bodyPr/>
        <a:lstStyle/>
        <a:p>
          <a:endParaRPr lang="ru-UA" sz="1400"/>
        </a:p>
      </dgm:t>
    </dgm:pt>
    <dgm:pt modelId="{CB8125FE-6E99-4A1B-9DE4-4C34636F1BC5}" type="sibTrans" cxnId="{D48A256C-AA0E-4AC6-9C79-0680251FFA0E}">
      <dgm:prSet/>
      <dgm:spPr/>
      <dgm:t>
        <a:bodyPr/>
        <a:lstStyle/>
        <a:p>
          <a:endParaRPr lang="ru-UA" sz="1400"/>
        </a:p>
      </dgm:t>
    </dgm:pt>
    <dgm:pt modelId="{29FA9F6D-F30C-4B7A-8A7A-27DEFF2B1FD3}">
      <dgm:prSet phldrT="[Текст]" custT="1"/>
      <dgm:spPr/>
      <dgm:t>
        <a:bodyPr/>
        <a:lstStyle/>
        <a:p>
          <a:r>
            <a:rPr lang="uk-UA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Процес забезпечення</a:t>
          </a:r>
          <a:endParaRPr lang="ru-UA" sz="1600" dirty="0"/>
        </a:p>
      </dgm:t>
    </dgm:pt>
    <dgm:pt modelId="{A9241797-F9BA-4E86-9C52-036B5BF49D6E}" type="parTrans" cxnId="{4164A732-CF9F-4A56-992D-17B107971CE2}">
      <dgm:prSet/>
      <dgm:spPr/>
      <dgm:t>
        <a:bodyPr/>
        <a:lstStyle/>
        <a:p>
          <a:endParaRPr lang="ru-UA" sz="1400"/>
        </a:p>
      </dgm:t>
    </dgm:pt>
    <dgm:pt modelId="{7904EBC6-6D18-4FD2-8CEC-2A65FB7B1C89}" type="sibTrans" cxnId="{4164A732-CF9F-4A56-992D-17B107971CE2}">
      <dgm:prSet/>
      <dgm:spPr/>
      <dgm:t>
        <a:bodyPr/>
        <a:lstStyle/>
        <a:p>
          <a:endParaRPr lang="ru-UA" sz="1400"/>
        </a:p>
      </dgm:t>
    </dgm:pt>
    <dgm:pt modelId="{30A6A9AE-7851-49B8-AC8C-E65E234BB74C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єдина політика </a:t>
          </a:r>
          <a:r>
            <a:rPr lang="uk-UA" sz="14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закупівель</a:t>
          </a: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;</a:t>
          </a:r>
          <a:endParaRPr lang="ru-UA" sz="1400" dirty="0"/>
        </a:p>
      </dgm:t>
    </dgm:pt>
    <dgm:pt modelId="{2FC31B9C-C142-49D2-A22E-19ED1F6FE9D3}" type="parTrans" cxnId="{09065807-25AA-4502-8F2C-0F5452941452}">
      <dgm:prSet/>
      <dgm:spPr/>
      <dgm:t>
        <a:bodyPr/>
        <a:lstStyle/>
        <a:p>
          <a:endParaRPr lang="ru-UA" sz="1400"/>
        </a:p>
      </dgm:t>
    </dgm:pt>
    <dgm:pt modelId="{7DED2C32-5B00-4008-AC9D-E9C6AF8637B0}" type="sibTrans" cxnId="{09065807-25AA-4502-8F2C-0F5452941452}">
      <dgm:prSet/>
      <dgm:spPr/>
      <dgm:t>
        <a:bodyPr/>
        <a:lstStyle/>
        <a:p>
          <a:endParaRPr lang="ru-UA" sz="1400"/>
        </a:p>
      </dgm:t>
    </dgm:pt>
    <dgm:pt modelId="{FC96DC5F-395B-4D0E-BDD2-C793578BEE67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розподіл ресурсів;</a:t>
          </a:r>
          <a:endParaRPr lang="ru-UA" sz="14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defTabSz="1244600"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ru-UA" sz="1400" dirty="0"/>
        </a:p>
      </dgm:t>
    </dgm:pt>
    <dgm:pt modelId="{53ADB9A6-2D3A-44DC-AF7F-FEC28427277B}" type="parTrans" cxnId="{B9B71BBD-F08B-4362-8224-146C5F3C7790}">
      <dgm:prSet/>
      <dgm:spPr/>
      <dgm:t>
        <a:bodyPr/>
        <a:lstStyle/>
        <a:p>
          <a:endParaRPr lang="ru-UA" sz="1400"/>
        </a:p>
      </dgm:t>
    </dgm:pt>
    <dgm:pt modelId="{61F9C5F6-1AB1-4709-9E43-CA3D1A66DE0D}" type="sibTrans" cxnId="{B9B71BBD-F08B-4362-8224-146C5F3C7790}">
      <dgm:prSet/>
      <dgm:spPr/>
      <dgm:t>
        <a:bodyPr/>
        <a:lstStyle/>
        <a:p>
          <a:endParaRPr lang="ru-UA" sz="1400"/>
        </a:p>
      </dgm:t>
    </dgm:pt>
    <dgm:pt modelId="{9D856B52-A12A-4B61-9803-62CAB767ACC9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управління персоналом;</a:t>
          </a:r>
          <a:endParaRPr lang="ru-UA" sz="1400" dirty="0"/>
        </a:p>
      </dgm:t>
    </dgm:pt>
    <dgm:pt modelId="{6D46BA93-0C9B-41DC-BDE8-8B7A6EB07DA0}" type="parTrans" cxnId="{3394EEBF-47C0-42BB-8526-0BE5CEB63B4C}">
      <dgm:prSet/>
      <dgm:spPr/>
      <dgm:t>
        <a:bodyPr/>
        <a:lstStyle/>
        <a:p>
          <a:endParaRPr lang="ru-UA" sz="1400"/>
        </a:p>
      </dgm:t>
    </dgm:pt>
    <dgm:pt modelId="{152D9A8F-007C-4366-8A63-24820393FBE2}" type="sibTrans" cxnId="{3394EEBF-47C0-42BB-8526-0BE5CEB63B4C}">
      <dgm:prSet/>
      <dgm:spPr/>
      <dgm:t>
        <a:bodyPr/>
        <a:lstStyle/>
        <a:p>
          <a:endParaRPr lang="ru-UA" sz="1400"/>
        </a:p>
      </dgm:t>
    </dgm:pt>
    <dgm:pt modelId="{DC4F4AD0-88ED-48AC-9BCD-9977EE6AC367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контроль руху товарів;</a:t>
          </a:r>
          <a:endParaRPr lang="ru-UA" sz="1400" dirty="0"/>
        </a:p>
      </dgm:t>
    </dgm:pt>
    <dgm:pt modelId="{E454FDA0-468D-4EF8-9809-E872AE010B2E}" type="parTrans" cxnId="{55BE44D3-B233-408D-949A-E3442E58ED26}">
      <dgm:prSet/>
      <dgm:spPr/>
      <dgm:t>
        <a:bodyPr/>
        <a:lstStyle/>
        <a:p>
          <a:endParaRPr lang="ru-UA" sz="1400"/>
        </a:p>
      </dgm:t>
    </dgm:pt>
    <dgm:pt modelId="{CBDB77BB-73F6-4497-B475-B8438F8C784D}" type="sibTrans" cxnId="{55BE44D3-B233-408D-949A-E3442E58ED26}">
      <dgm:prSet/>
      <dgm:spPr/>
      <dgm:t>
        <a:bodyPr/>
        <a:lstStyle/>
        <a:p>
          <a:endParaRPr lang="ru-UA" sz="1400"/>
        </a:p>
      </dgm:t>
    </dgm:pt>
    <dgm:pt modelId="{92CAD413-0360-464A-A035-CB9BAE8157A4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бухгалтерський облік;</a:t>
          </a:r>
          <a:endParaRPr lang="ru-UA" sz="1400" dirty="0"/>
        </a:p>
      </dgm:t>
    </dgm:pt>
    <dgm:pt modelId="{281CCBDE-1AC1-4852-A7C1-FBBF4FD02531}" type="parTrans" cxnId="{F1282F4B-24F6-4D50-9A3F-6C6DB151E4C3}">
      <dgm:prSet/>
      <dgm:spPr/>
      <dgm:t>
        <a:bodyPr/>
        <a:lstStyle/>
        <a:p>
          <a:endParaRPr lang="ru-UA" sz="1400"/>
        </a:p>
      </dgm:t>
    </dgm:pt>
    <dgm:pt modelId="{964FA2CF-4422-4901-A88E-030024CDA176}" type="sibTrans" cxnId="{F1282F4B-24F6-4D50-9A3F-6C6DB151E4C3}">
      <dgm:prSet/>
      <dgm:spPr/>
      <dgm:t>
        <a:bodyPr/>
        <a:lstStyle/>
        <a:p>
          <a:endParaRPr lang="ru-UA" sz="1400"/>
        </a:p>
      </dgm:t>
    </dgm:pt>
    <dgm:pt modelId="{E5F6C6E1-5D94-48F9-9371-66B0C199F85D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підбір персоналу;</a:t>
          </a:r>
          <a:endParaRPr lang="ru-UA" sz="1400" dirty="0"/>
        </a:p>
      </dgm:t>
    </dgm:pt>
    <dgm:pt modelId="{73868BB0-2989-41CE-A09A-65857EC993C1}" type="parTrans" cxnId="{1B08D1E9-6225-4E4D-9D97-B6D351A5A101}">
      <dgm:prSet/>
      <dgm:spPr/>
      <dgm:t>
        <a:bodyPr/>
        <a:lstStyle/>
        <a:p>
          <a:endParaRPr lang="ru-UA" sz="1400"/>
        </a:p>
      </dgm:t>
    </dgm:pt>
    <dgm:pt modelId="{0192EE47-CA58-4874-AD77-8915A77CACED}" type="sibTrans" cxnId="{1B08D1E9-6225-4E4D-9D97-B6D351A5A101}">
      <dgm:prSet/>
      <dgm:spPr/>
      <dgm:t>
        <a:bodyPr/>
        <a:lstStyle/>
        <a:p>
          <a:endParaRPr lang="ru-UA" sz="1400"/>
        </a:p>
      </dgm:t>
    </dgm:pt>
    <dgm:pt modelId="{7AA89081-E296-4356-96D7-EDF51ACCDCAC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техпідтримка</a:t>
          </a: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;</a:t>
          </a:r>
          <a:endParaRPr lang="ru-UA" sz="1400" dirty="0"/>
        </a:p>
      </dgm:t>
    </dgm:pt>
    <dgm:pt modelId="{A9AD70D0-1EA5-44E1-819C-16206C69F71E}" type="parTrans" cxnId="{03F21718-96B4-41F5-A9E0-3FCC44BDF94A}">
      <dgm:prSet/>
      <dgm:spPr/>
      <dgm:t>
        <a:bodyPr/>
        <a:lstStyle/>
        <a:p>
          <a:endParaRPr lang="ru-UA" sz="1400"/>
        </a:p>
      </dgm:t>
    </dgm:pt>
    <dgm:pt modelId="{FCFB121E-8F02-473E-94F6-7DA0E6675708}" type="sibTrans" cxnId="{03F21718-96B4-41F5-A9E0-3FCC44BDF94A}">
      <dgm:prSet/>
      <dgm:spPr/>
      <dgm:t>
        <a:bodyPr/>
        <a:lstStyle/>
        <a:p>
          <a:endParaRPr lang="ru-UA" sz="1400"/>
        </a:p>
      </dgm:t>
    </dgm:pt>
    <dgm:pt modelId="{5D2BD16B-3603-4FE9-B469-184115E30208}">
      <dgm:prSet phldrT="[Текст]" custT="1"/>
      <dgm:spPr/>
      <dgm:t>
        <a:bodyPr/>
        <a:lstStyle/>
        <a:p>
          <a:pPr marL="342900" lvl="0" indent="-342900" algn="just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uk-UA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оцінка задоволеності клієнтів.</a:t>
          </a:r>
          <a:endParaRPr lang="ru-UA" sz="14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83DA6E2F-3C87-4FE4-A82A-AB86A35DD5AD}" type="parTrans" cxnId="{51087CD6-B21C-4A34-B1C8-63879094BBCA}">
      <dgm:prSet/>
      <dgm:spPr/>
      <dgm:t>
        <a:bodyPr/>
        <a:lstStyle/>
        <a:p>
          <a:endParaRPr lang="ru-UA" sz="1400"/>
        </a:p>
      </dgm:t>
    </dgm:pt>
    <dgm:pt modelId="{346160F3-C84C-4910-B910-20FA77B40F04}" type="sibTrans" cxnId="{51087CD6-B21C-4A34-B1C8-63879094BBCA}">
      <dgm:prSet/>
      <dgm:spPr/>
      <dgm:t>
        <a:bodyPr/>
        <a:lstStyle/>
        <a:p>
          <a:endParaRPr lang="ru-UA" sz="1400"/>
        </a:p>
      </dgm:t>
    </dgm:pt>
    <dgm:pt modelId="{DFA1837B-9714-43AE-B7CA-141123990EC4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>
              <a:effectLst/>
              <a:latin typeface="Times New Roman" panose="02020603050405020304" pitchFamily="18" charset="0"/>
            </a:rPr>
            <a:t>зберігання продуктів;</a:t>
          </a: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B5C0DE26-AB1B-4139-8568-0A01FDE505FC}" type="parTrans" cxnId="{E5E3E4C6-3AC8-4053-8E03-11049C437467}">
      <dgm:prSet/>
      <dgm:spPr/>
      <dgm:t>
        <a:bodyPr/>
        <a:lstStyle/>
        <a:p>
          <a:endParaRPr lang="ru-UA"/>
        </a:p>
      </dgm:t>
    </dgm:pt>
    <dgm:pt modelId="{238E82BC-9A34-4C9E-8690-B611EE4E4489}" type="sibTrans" cxnId="{E5E3E4C6-3AC8-4053-8E03-11049C437467}">
      <dgm:prSet/>
      <dgm:spPr/>
      <dgm:t>
        <a:bodyPr/>
        <a:lstStyle/>
        <a:p>
          <a:endParaRPr lang="ru-UA"/>
        </a:p>
      </dgm:t>
    </dgm:pt>
    <dgm:pt modelId="{8127B586-7EE8-4AF3-9769-F811C4F83EFF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>
              <a:effectLst/>
              <a:latin typeface="Times New Roman" panose="02020603050405020304" pitchFamily="18" charset="0"/>
            </a:rPr>
            <a:t>виготовлення страв;</a:t>
          </a: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85D9BD9E-B212-4529-BE9E-0AB1106C1BF4}" type="parTrans" cxnId="{D8BA2FA9-4DDE-46B3-AB93-2ED0BFCF0FDE}">
      <dgm:prSet/>
      <dgm:spPr/>
      <dgm:t>
        <a:bodyPr/>
        <a:lstStyle/>
        <a:p>
          <a:endParaRPr lang="ru-UA"/>
        </a:p>
      </dgm:t>
    </dgm:pt>
    <dgm:pt modelId="{3F3CA4D5-F80D-43FA-B1C6-982E98863008}" type="sibTrans" cxnId="{D8BA2FA9-4DDE-46B3-AB93-2ED0BFCF0FDE}">
      <dgm:prSet/>
      <dgm:spPr/>
      <dgm:t>
        <a:bodyPr/>
        <a:lstStyle/>
        <a:p>
          <a:endParaRPr lang="ru-UA"/>
        </a:p>
      </dgm:t>
    </dgm:pt>
    <dgm:pt modelId="{7EC581C1-0F5C-4E3A-A913-EE7FBFECF878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>
              <a:effectLst/>
              <a:latin typeface="Times New Roman" panose="02020603050405020304" pitchFamily="18" charset="0"/>
            </a:rPr>
            <a:t>виготовлення барної продукції;</a:t>
          </a: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505CFA86-83CB-4956-9171-0906378E8E5E}" type="parTrans" cxnId="{E17BBD45-0B23-4C3F-95BC-A86933E3017E}">
      <dgm:prSet/>
      <dgm:spPr/>
      <dgm:t>
        <a:bodyPr/>
        <a:lstStyle/>
        <a:p>
          <a:endParaRPr lang="ru-UA"/>
        </a:p>
      </dgm:t>
    </dgm:pt>
    <dgm:pt modelId="{32726810-ACFB-4FB5-83DD-7194D45731EA}" type="sibTrans" cxnId="{E17BBD45-0B23-4C3F-95BC-A86933E3017E}">
      <dgm:prSet/>
      <dgm:spPr/>
      <dgm:t>
        <a:bodyPr/>
        <a:lstStyle/>
        <a:p>
          <a:endParaRPr lang="ru-UA"/>
        </a:p>
      </dgm:t>
    </dgm:pt>
    <dgm:pt modelId="{5946DA87-AE24-47C7-8E3B-9D70D1FCE1FD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>
              <a:effectLst/>
              <a:latin typeface="Times New Roman" panose="02020603050405020304" pitchFamily="18" charset="0"/>
            </a:rPr>
            <a:t>прийом та обслуговування гостей;</a:t>
          </a: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D0F48B32-8E6D-466C-9472-B740762E3942}" type="parTrans" cxnId="{25EF127D-F261-43A1-973B-D7FD0718F5AC}">
      <dgm:prSet/>
      <dgm:spPr/>
      <dgm:t>
        <a:bodyPr/>
        <a:lstStyle/>
        <a:p>
          <a:endParaRPr lang="ru-UA"/>
        </a:p>
      </dgm:t>
    </dgm:pt>
    <dgm:pt modelId="{9E797D5C-B384-44CC-836F-2495322F0155}" type="sibTrans" cxnId="{25EF127D-F261-43A1-973B-D7FD0718F5AC}">
      <dgm:prSet/>
      <dgm:spPr/>
      <dgm:t>
        <a:bodyPr/>
        <a:lstStyle/>
        <a:p>
          <a:endParaRPr lang="ru-UA"/>
        </a:p>
      </dgm:t>
    </dgm:pt>
    <dgm:pt modelId="{03CDDD37-89E9-4132-BF07-EA5C47E215DC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dirty="0">
              <a:effectLst/>
              <a:latin typeface="Times New Roman" panose="02020603050405020304" pitchFamily="18" charset="0"/>
            </a:rPr>
            <a:t>продаж продукції.</a:t>
          </a: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B2967AA5-1E32-4F00-8DD3-C5BBE127C548}" type="parTrans" cxnId="{4B532CC5-579E-4845-AEF9-6F8968E38250}">
      <dgm:prSet/>
      <dgm:spPr/>
      <dgm:t>
        <a:bodyPr/>
        <a:lstStyle/>
        <a:p>
          <a:endParaRPr lang="ru-UA"/>
        </a:p>
      </dgm:t>
    </dgm:pt>
    <dgm:pt modelId="{99ABE102-490C-4FA2-95E4-5F510A20C947}" type="sibTrans" cxnId="{4B532CC5-579E-4845-AEF9-6F8968E38250}">
      <dgm:prSet/>
      <dgm:spPr/>
      <dgm:t>
        <a:bodyPr/>
        <a:lstStyle/>
        <a:p>
          <a:endParaRPr lang="ru-UA"/>
        </a:p>
      </dgm:t>
    </dgm:pt>
    <dgm:pt modelId="{EBA60C48-9543-4C10-BE62-EA1B0E29EB06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endParaRPr lang="ru-UA" sz="1400" dirty="0">
            <a:effectLst/>
            <a:latin typeface="Times New Roman" panose="02020603050405020304" pitchFamily="18" charset="0"/>
          </a:endParaRPr>
        </a:p>
      </dgm:t>
    </dgm:pt>
    <dgm:pt modelId="{9B8B86ED-5776-40BF-91B0-2E79AE703DBC}" type="parTrans" cxnId="{E9330704-B49E-41B0-94A1-DD7AECBC9069}">
      <dgm:prSet/>
      <dgm:spPr/>
      <dgm:t>
        <a:bodyPr/>
        <a:lstStyle/>
        <a:p>
          <a:endParaRPr lang="ru-UA"/>
        </a:p>
      </dgm:t>
    </dgm:pt>
    <dgm:pt modelId="{127F560D-6B0A-4E05-A51B-1AFB2C3D7234}" type="sibTrans" cxnId="{E9330704-B49E-41B0-94A1-DD7AECBC9069}">
      <dgm:prSet/>
      <dgm:spPr/>
      <dgm:t>
        <a:bodyPr/>
        <a:lstStyle/>
        <a:p>
          <a:endParaRPr lang="ru-UA"/>
        </a:p>
      </dgm:t>
    </dgm:pt>
    <dgm:pt modelId="{643BCE84-CAB1-4910-91CF-6A7F157E03BF}" type="pres">
      <dgm:prSet presAssocID="{CE23D9EC-1D53-4A7A-BF38-D7D45EB22F98}" presName="Name0" presStyleCnt="0">
        <dgm:presLayoutVars>
          <dgm:dir/>
          <dgm:animLvl val="lvl"/>
          <dgm:resizeHandles val="exact"/>
        </dgm:presLayoutVars>
      </dgm:prSet>
      <dgm:spPr/>
    </dgm:pt>
    <dgm:pt modelId="{2E833665-3BD4-467B-84FC-47C304B1829F}" type="pres">
      <dgm:prSet presAssocID="{AD5281E1-9A99-4EF1-BA35-AE823B09EACF}" presName="composite" presStyleCnt="0"/>
      <dgm:spPr/>
    </dgm:pt>
    <dgm:pt modelId="{DBC80022-0D98-4200-ABA2-E6A7BFF44CD7}" type="pres">
      <dgm:prSet presAssocID="{AD5281E1-9A99-4EF1-BA35-AE823B09EACF}" presName="parTx" presStyleLbl="alignNode1" presStyleIdx="0" presStyleCnt="3" custLinFactNeighborX="1156" custLinFactNeighborY="-60433">
        <dgm:presLayoutVars>
          <dgm:chMax val="0"/>
          <dgm:chPref val="0"/>
          <dgm:bulletEnabled val="1"/>
        </dgm:presLayoutVars>
      </dgm:prSet>
      <dgm:spPr/>
    </dgm:pt>
    <dgm:pt modelId="{F4A09C8B-DBCE-4FC3-BCA8-35C6243AA5EB}" type="pres">
      <dgm:prSet presAssocID="{AD5281E1-9A99-4EF1-BA35-AE823B09EACF}" presName="desTx" presStyleLbl="alignAccFollowNode1" presStyleIdx="0" presStyleCnt="3" custLinFactNeighborX="1741" custLinFactNeighborY="-6333">
        <dgm:presLayoutVars>
          <dgm:bulletEnabled val="1"/>
        </dgm:presLayoutVars>
      </dgm:prSet>
      <dgm:spPr/>
    </dgm:pt>
    <dgm:pt modelId="{3668F710-6DD9-445E-8A07-C23FDAA8B60A}" type="pres">
      <dgm:prSet presAssocID="{B6E462FF-3302-468D-9158-4672BA78EBAF}" presName="space" presStyleCnt="0"/>
      <dgm:spPr/>
    </dgm:pt>
    <dgm:pt modelId="{9595E708-1C9C-4921-93B8-B9DA4C4C524D}" type="pres">
      <dgm:prSet presAssocID="{24C01875-A5B8-48F0-A592-9242FCDADA49}" presName="composite" presStyleCnt="0"/>
      <dgm:spPr/>
    </dgm:pt>
    <dgm:pt modelId="{71878F1C-D18A-4C98-9F34-05406727861E}" type="pres">
      <dgm:prSet presAssocID="{24C01875-A5B8-48F0-A592-9242FCDADA49}" presName="parTx" presStyleLbl="alignNode1" presStyleIdx="1" presStyleCnt="3" custLinFactY="-4765" custLinFactNeighborX="-491" custLinFactNeighborY="-100000">
        <dgm:presLayoutVars>
          <dgm:chMax val="0"/>
          <dgm:chPref val="0"/>
          <dgm:bulletEnabled val="1"/>
        </dgm:presLayoutVars>
      </dgm:prSet>
      <dgm:spPr/>
    </dgm:pt>
    <dgm:pt modelId="{0FC91E31-334D-41EB-AE06-1C6A37DC941C}" type="pres">
      <dgm:prSet presAssocID="{24C01875-A5B8-48F0-A592-9242FCDADA49}" presName="desTx" presStyleLbl="alignAccFollowNode1" presStyleIdx="1" presStyleCnt="3" custScaleX="103033" custScaleY="99783" custLinFactNeighborX="535" custLinFactNeighborY="-6102">
        <dgm:presLayoutVars>
          <dgm:bulletEnabled val="1"/>
        </dgm:presLayoutVars>
      </dgm:prSet>
      <dgm:spPr/>
    </dgm:pt>
    <dgm:pt modelId="{61EAA61B-00FE-4976-8A95-B35DAF5C0B45}" type="pres">
      <dgm:prSet presAssocID="{0A2862A4-B8BF-44B4-A253-186B82F00B7C}" presName="space" presStyleCnt="0"/>
      <dgm:spPr/>
    </dgm:pt>
    <dgm:pt modelId="{DE65C1E0-C480-48DB-A286-3B5DFD38EBE3}" type="pres">
      <dgm:prSet presAssocID="{29FA9F6D-F30C-4B7A-8A7A-27DEFF2B1FD3}" presName="composite" presStyleCnt="0"/>
      <dgm:spPr/>
    </dgm:pt>
    <dgm:pt modelId="{C25AD399-B297-492B-ACC3-CE1B13C51A4D}" type="pres">
      <dgm:prSet presAssocID="{29FA9F6D-F30C-4B7A-8A7A-27DEFF2B1FD3}" presName="parTx" presStyleLbl="alignNode1" presStyleIdx="2" presStyleCnt="3" custLinFactNeighborX="-457" custLinFactNeighborY="-95780">
        <dgm:presLayoutVars>
          <dgm:chMax val="0"/>
          <dgm:chPref val="0"/>
          <dgm:bulletEnabled val="1"/>
        </dgm:presLayoutVars>
      </dgm:prSet>
      <dgm:spPr/>
    </dgm:pt>
    <dgm:pt modelId="{44D2AD0E-6063-41B6-ACE4-4A75AF2EEB6F}" type="pres">
      <dgm:prSet presAssocID="{29FA9F6D-F30C-4B7A-8A7A-27DEFF2B1FD3}" presName="desTx" presStyleLbl="alignAccFollowNode1" presStyleIdx="2" presStyleCnt="3" custLinFactNeighborX="-2303" custLinFactNeighborY="-5527">
        <dgm:presLayoutVars>
          <dgm:bulletEnabled val="1"/>
        </dgm:presLayoutVars>
      </dgm:prSet>
      <dgm:spPr/>
    </dgm:pt>
  </dgm:ptLst>
  <dgm:cxnLst>
    <dgm:cxn modelId="{E9330704-B49E-41B0-94A1-DD7AECBC9069}" srcId="{24C01875-A5B8-48F0-A592-9242FCDADA49}" destId="{EBA60C48-9543-4C10-BE62-EA1B0E29EB06}" srcOrd="6" destOrd="0" parTransId="{9B8B86ED-5776-40BF-91B0-2E79AE703DBC}" sibTransId="{127F560D-6B0A-4E05-A51B-1AFB2C3D7234}"/>
    <dgm:cxn modelId="{09065807-25AA-4502-8F2C-0F5452941452}" srcId="{29FA9F6D-F30C-4B7A-8A7A-27DEFF2B1FD3}" destId="{30A6A9AE-7851-49B8-AC8C-E65E234BB74C}" srcOrd="0" destOrd="0" parTransId="{2FC31B9C-C142-49D2-A22E-19ED1F6FE9D3}" sibTransId="{7DED2C32-5B00-4008-AC9D-E9C6AF8637B0}"/>
    <dgm:cxn modelId="{549FAB0A-933F-4511-A156-C01DD73FEE11}" type="presOf" srcId="{DC4F4AD0-88ED-48AC-9BCD-9977EE6AC367}" destId="{44D2AD0E-6063-41B6-ACE4-4A75AF2EEB6F}" srcOrd="0" destOrd="1" presId="urn:microsoft.com/office/officeart/2005/8/layout/hList1"/>
    <dgm:cxn modelId="{30CB140B-D4F4-4F41-87C5-76EB6C19C060}" type="presOf" srcId="{AD5281E1-9A99-4EF1-BA35-AE823B09EACF}" destId="{DBC80022-0D98-4200-ABA2-E6A7BFF44CD7}" srcOrd="0" destOrd="0" presId="urn:microsoft.com/office/officeart/2005/8/layout/hList1"/>
    <dgm:cxn modelId="{03F21718-96B4-41F5-A9E0-3FCC44BDF94A}" srcId="{29FA9F6D-F30C-4B7A-8A7A-27DEFF2B1FD3}" destId="{7AA89081-E296-4356-96D7-EDF51ACCDCAC}" srcOrd="4" destOrd="0" parTransId="{A9AD70D0-1EA5-44E1-819C-16206C69F71E}" sibTransId="{FCFB121E-8F02-473E-94F6-7DA0E6675708}"/>
    <dgm:cxn modelId="{33852718-1C28-4C86-BE01-AF1180A3901F}" type="presOf" srcId="{24C01875-A5B8-48F0-A592-9242FCDADA49}" destId="{71878F1C-D18A-4C98-9F34-05406727861E}" srcOrd="0" destOrd="0" presId="urn:microsoft.com/office/officeart/2005/8/layout/hList1"/>
    <dgm:cxn modelId="{07ED2B32-2E8C-4E99-861A-DF673973EC3E}" type="presOf" srcId="{FE63DBF5-4076-4492-AFFC-C33259BAC26D}" destId="{F4A09C8B-DBCE-4FC3-BCA8-35C6243AA5EB}" srcOrd="0" destOrd="0" presId="urn:microsoft.com/office/officeart/2005/8/layout/hList1"/>
    <dgm:cxn modelId="{4164A732-CF9F-4A56-992D-17B107971CE2}" srcId="{CE23D9EC-1D53-4A7A-BF38-D7D45EB22F98}" destId="{29FA9F6D-F30C-4B7A-8A7A-27DEFF2B1FD3}" srcOrd="2" destOrd="0" parTransId="{A9241797-F9BA-4E86-9C52-036B5BF49D6E}" sibTransId="{7904EBC6-6D18-4FD2-8CEC-2A65FB7B1C89}"/>
    <dgm:cxn modelId="{CACD5838-1D44-44BD-9D8C-768D8F705E11}" type="presOf" srcId="{0ADEB554-D3B8-4BD5-B7DF-576917605346}" destId="{0FC91E31-334D-41EB-AE06-1C6A37DC941C}" srcOrd="0" destOrd="0" presId="urn:microsoft.com/office/officeart/2005/8/layout/hList1"/>
    <dgm:cxn modelId="{B4C13E3C-0A9F-4029-9445-BCAEFA1D3EB2}" type="presOf" srcId="{DFA1837B-9714-43AE-B7CA-141123990EC4}" destId="{0FC91E31-334D-41EB-AE06-1C6A37DC941C}" srcOrd="0" destOrd="1" presId="urn:microsoft.com/office/officeart/2005/8/layout/hList1"/>
    <dgm:cxn modelId="{55AEAC5D-B8C4-405C-8992-658316983E63}" srcId="{CE23D9EC-1D53-4A7A-BF38-D7D45EB22F98}" destId="{24C01875-A5B8-48F0-A592-9242FCDADA49}" srcOrd="1" destOrd="0" parTransId="{B6E86C66-C7BE-4377-BAD5-EA3BA6D08751}" sibTransId="{0A2862A4-B8BF-44B4-A253-186B82F00B7C}"/>
    <dgm:cxn modelId="{D2140943-3846-4997-8411-7A5B3BEFE0E1}" type="presOf" srcId="{9D856B52-A12A-4B61-9803-62CAB767ACC9}" destId="{F4A09C8B-DBCE-4FC3-BCA8-35C6243AA5EB}" srcOrd="0" destOrd="1" presId="urn:microsoft.com/office/officeart/2005/8/layout/hList1"/>
    <dgm:cxn modelId="{179D8F43-7FF3-4355-A632-9AEDACCFDC23}" type="presOf" srcId="{8127B586-7EE8-4AF3-9769-F811C4F83EFF}" destId="{0FC91E31-334D-41EB-AE06-1C6A37DC941C}" srcOrd="0" destOrd="2" presId="urn:microsoft.com/office/officeart/2005/8/layout/hList1"/>
    <dgm:cxn modelId="{62429144-F30C-4F1C-A05C-A94948CBEA14}" srcId="{CE23D9EC-1D53-4A7A-BF38-D7D45EB22F98}" destId="{AD5281E1-9A99-4EF1-BA35-AE823B09EACF}" srcOrd="0" destOrd="0" parTransId="{63776EBB-48AB-4E8C-AF51-C10893BF7E93}" sibTransId="{B6E462FF-3302-468D-9158-4672BA78EBAF}"/>
    <dgm:cxn modelId="{E17BBD45-0B23-4C3F-95BC-A86933E3017E}" srcId="{24C01875-A5B8-48F0-A592-9242FCDADA49}" destId="{7EC581C1-0F5C-4E3A-A913-EE7FBFECF878}" srcOrd="3" destOrd="0" parTransId="{505CFA86-83CB-4956-9171-0906378E8E5E}" sibTransId="{32726810-ACFB-4FB5-83DD-7194D45731EA}"/>
    <dgm:cxn modelId="{7D5FD26A-7D71-4449-B31B-8997F981F1DC}" type="presOf" srcId="{CE23D9EC-1D53-4A7A-BF38-D7D45EB22F98}" destId="{643BCE84-CAB1-4910-91CF-6A7F157E03BF}" srcOrd="0" destOrd="0" presId="urn:microsoft.com/office/officeart/2005/8/layout/hList1"/>
    <dgm:cxn modelId="{F1282F4B-24F6-4D50-9A3F-6C6DB151E4C3}" srcId="{29FA9F6D-F30C-4B7A-8A7A-27DEFF2B1FD3}" destId="{92CAD413-0360-464A-A035-CB9BAE8157A4}" srcOrd="2" destOrd="0" parTransId="{281CCBDE-1AC1-4852-A7C1-FBBF4FD02531}" sibTransId="{964FA2CF-4422-4901-A88E-030024CDA176}"/>
    <dgm:cxn modelId="{D48A256C-AA0E-4AC6-9C79-0680251FFA0E}" srcId="{24C01875-A5B8-48F0-A592-9242FCDADA49}" destId="{0ADEB554-D3B8-4BD5-B7DF-576917605346}" srcOrd="0" destOrd="0" parTransId="{4402BA91-E962-4EBF-9DFD-6DD1E0967EA4}" sibTransId="{CB8125FE-6E99-4A1B-9DE4-4C34636F1BC5}"/>
    <dgm:cxn modelId="{1AC3E570-ED32-4E6F-AC8F-12FC4D744485}" type="presOf" srcId="{5D2BD16B-3603-4FE9-B469-184115E30208}" destId="{44D2AD0E-6063-41B6-ACE4-4A75AF2EEB6F}" srcOrd="0" destOrd="5" presId="urn:microsoft.com/office/officeart/2005/8/layout/hList1"/>
    <dgm:cxn modelId="{72B8C973-B30B-4B71-8A61-D2CCC4207408}" type="presOf" srcId="{03CDDD37-89E9-4132-BF07-EA5C47E215DC}" destId="{0FC91E31-334D-41EB-AE06-1C6A37DC941C}" srcOrd="0" destOrd="5" presId="urn:microsoft.com/office/officeart/2005/8/layout/hList1"/>
    <dgm:cxn modelId="{25EF127D-F261-43A1-973B-D7FD0718F5AC}" srcId="{24C01875-A5B8-48F0-A592-9242FCDADA49}" destId="{5946DA87-AE24-47C7-8E3B-9D70D1FCE1FD}" srcOrd="4" destOrd="0" parTransId="{D0F48B32-8E6D-466C-9472-B740762E3942}" sibTransId="{9E797D5C-B384-44CC-836F-2495322F0155}"/>
    <dgm:cxn modelId="{CE51A994-B213-470E-8015-0D4E1B7CEEF0}" type="presOf" srcId="{5946DA87-AE24-47C7-8E3B-9D70D1FCE1FD}" destId="{0FC91E31-334D-41EB-AE06-1C6A37DC941C}" srcOrd="0" destOrd="4" presId="urn:microsoft.com/office/officeart/2005/8/layout/hList1"/>
    <dgm:cxn modelId="{157B2A98-9F0F-4CF1-9F33-EBCA462062BE}" type="presOf" srcId="{30A6A9AE-7851-49B8-AC8C-E65E234BB74C}" destId="{44D2AD0E-6063-41B6-ACE4-4A75AF2EEB6F}" srcOrd="0" destOrd="0" presId="urn:microsoft.com/office/officeart/2005/8/layout/hList1"/>
    <dgm:cxn modelId="{3C83A9A2-B0CD-417D-947F-E4C103E2A71C}" type="presOf" srcId="{7AA89081-E296-4356-96D7-EDF51ACCDCAC}" destId="{44D2AD0E-6063-41B6-ACE4-4A75AF2EEB6F}" srcOrd="0" destOrd="4" presId="urn:microsoft.com/office/officeart/2005/8/layout/hList1"/>
    <dgm:cxn modelId="{5243FFA8-002B-4B90-AA64-F81BF2F4F8E0}" type="presOf" srcId="{29FA9F6D-F30C-4B7A-8A7A-27DEFF2B1FD3}" destId="{C25AD399-B297-492B-ACC3-CE1B13C51A4D}" srcOrd="0" destOrd="0" presId="urn:microsoft.com/office/officeart/2005/8/layout/hList1"/>
    <dgm:cxn modelId="{D8BA2FA9-4DDE-46B3-AB93-2ED0BFCF0FDE}" srcId="{24C01875-A5B8-48F0-A592-9242FCDADA49}" destId="{8127B586-7EE8-4AF3-9769-F811C4F83EFF}" srcOrd="2" destOrd="0" parTransId="{85D9BD9E-B212-4529-BE9E-0AB1106C1BF4}" sibTransId="{3F3CA4D5-F80D-43FA-B1C6-982E98863008}"/>
    <dgm:cxn modelId="{0C7A33AE-6F16-4911-AAF9-093C0E4A8390}" type="presOf" srcId="{FC96DC5F-395B-4D0E-BDD2-C793578BEE67}" destId="{F4A09C8B-DBCE-4FC3-BCA8-35C6243AA5EB}" srcOrd="0" destOrd="2" presId="urn:microsoft.com/office/officeart/2005/8/layout/hList1"/>
    <dgm:cxn modelId="{4FE904B8-6492-4E62-BD98-28F331BD1110}" type="presOf" srcId="{92CAD413-0360-464A-A035-CB9BAE8157A4}" destId="{44D2AD0E-6063-41B6-ACE4-4A75AF2EEB6F}" srcOrd="0" destOrd="2" presId="urn:microsoft.com/office/officeart/2005/8/layout/hList1"/>
    <dgm:cxn modelId="{B9B71BBD-F08B-4362-8224-146C5F3C7790}" srcId="{AD5281E1-9A99-4EF1-BA35-AE823B09EACF}" destId="{FC96DC5F-395B-4D0E-BDD2-C793578BEE67}" srcOrd="2" destOrd="0" parTransId="{53ADB9A6-2D3A-44DC-AF7F-FEC28427277B}" sibTransId="{61F9C5F6-1AB1-4709-9E43-CA3D1A66DE0D}"/>
    <dgm:cxn modelId="{3394EEBF-47C0-42BB-8526-0BE5CEB63B4C}" srcId="{AD5281E1-9A99-4EF1-BA35-AE823B09EACF}" destId="{9D856B52-A12A-4B61-9803-62CAB767ACC9}" srcOrd="1" destOrd="0" parTransId="{6D46BA93-0C9B-41DC-BDE8-8B7A6EB07DA0}" sibTransId="{152D9A8F-007C-4366-8A63-24820393FBE2}"/>
    <dgm:cxn modelId="{4B532CC5-579E-4845-AEF9-6F8968E38250}" srcId="{24C01875-A5B8-48F0-A592-9242FCDADA49}" destId="{03CDDD37-89E9-4132-BF07-EA5C47E215DC}" srcOrd="5" destOrd="0" parTransId="{B2967AA5-1E32-4F00-8DD3-C5BBE127C548}" sibTransId="{99ABE102-490C-4FA2-95E4-5F510A20C947}"/>
    <dgm:cxn modelId="{E5E3E4C6-3AC8-4053-8E03-11049C437467}" srcId="{24C01875-A5B8-48F0-A592-9242FCDADA49}" destId="{DFA1837B-9714-43AE-B7CA-141123990EC4}" srcOrd="1" destOrd="0" parTransId="{B5C0DE26-AB1B-4139-8568-0A01FDE505FC}" sibTransId="{238E82BC-9A34-4C9E-8690-B611EE4E4489}"/>
    <dgm:cxn modelId="{55BE44D3-B233-408D-949A-E3442E58ED26}" srcId="{29FA9F6D-F30C-4B7A-8A7A-27DEFF2B1FD3}" destId="{DC4F4AD0-88ED-48AC-9BCD-9977EE6AC367}" srcOrd="1" destOrd="0" parTransId="{E454FDA0-468D-4EF8-9809-E872AE010B2E}" sibTransId="{CBDB77BB-73F6-4497-B475-B8438F8C784D}"/>
    <dgm:cxn modelId="{533F94D5-B758-40A6-9873-B09E273DE1ED}" type="presOf" srcId="{7EC581C1-0F5C-4E3A-A913-EE7FBFECF878}" destId="{0FC91E31-334D-41EB-AE06-1C6A37DC941C}" srcOrd="0" destOrd="3" presId="urn:microsoft.com/office/officeart/2005/8/layout/hList1"/>
    <dgm:cxn modelId="{51087CD6-B21C-4A34-B1C8-63879094BBCA}" srcId="{29FA9F6D-F30C-4B7A-8A7A-27DEFF2B1FD3}" destId="{5D2BD16B-3603-4FE9-B469-184115E30208}" srcOrd="5" destOrd="0" parTransId="{83DA6E2F-3C87-4FE4-A82A-AB86A35DD5AD}" sibTransId="{346160F3-C84C-4910-B910-20FA77B40F04}"/>
    <dgm:cxn modelId="{7FA99CDD-9D57-46E4-8253-A59856678BF4}" type="presOf" srcId="{E5F6C6E1-5D94-48F9-9371-66B0C199F85D}" destId="{44D2AD0E-6063-41B6-ACE4-4A75AF2EEB6F}" srcOrd="0" destOrd="3" presId="urn:microsoft.com/office/officeart/2005/8/layout/hList1"/>
    <dgm:cxn modelId="{1B08D1E9-6225-4E4D-9D97-B6D351A5A101}" srcId="{29FA9F6D-F30C-4B7A-8A7A-27DEFF2B1FD3}" destId="{E5F6C6E1-5D94-48F9-9371-66B0C199F85D}" srcOrd="3" destOrd="0" parTransId="{73868BB0-2989-41CE-A09A-65857EC993C1}" sibTransId="{0192EE47-CA58-4874-AD77-8915A77CACED}"/>
    <dgm:cxn modelId="{7CE324F7-95DB-463C-97B9-93805FA84E4C}" srcId="{AD5281E1-9A99-4EF1-BA35-AE823B09EACF}" destId="{FE63DBF5-4076-4492-AFFC-C33259BAC26D}" srcOrd="0" destOrd="0" parTransId="{B3FBB565-0D2A-42B4-BFA7-ADF14DF6507C}" sibTransId="{76C965A8-B98E-4BFD-A38B-94BD4A2C5736}"/>
    <dgm:cxn modelId="{59B5B9FE-7CF0-45FA-B23B-EFB06161F1AB}" type="presOf" srcId="{EBA60C48-9543-4C10-BE62-EA1B0E29EB06}" destId="{0FC91E31-334D-41EB-AE06-1C6A37DC941C}" srcOrd="0" destOrd="6" presId="urn:microsoft.com/office/officeart/2005/8/layout/hList1"/>
    <dgm:cxn modelId="{EDED8855-7BF7-46A9-927B-A9B401C0A292}" type="presParOf" srcId="{643BCE84-CAB1-4910-91CF-6A7F157E03BF}" destId="{2E833665-3BD4-467B-84FC-47C304B1829F}" srcOrd="0" destOrd="0" presId="urn:microsoft.com/office/officeart/2005/8/layout/hList1"/>
    <dgm:cxn modelId="{09642AD9-9911-4E85-84D4-78526319BEB5}" type="presParOf" srcId="{2E833665-3BD4-467B-84FC-47C304B1829F}" destId="{DBC80022-0D98-4200-ABA2-E6A7BFF44CD7}" srcOrd="0" destOrd="0" presId="urn:microsoft.com/office/officeart/2005/8/layout/hList1"/>
    <dgm:cxn modelId="{E01973A2-D31F-4F0F-8462-FD2DDFE6239E}" type="presParOf" srcId="{2E833665-3BD4-467B-84FC-47C304B1829F}" destId="{F4A09C8B-DBCE-4FC3-BCA8-35C6243AA5EB}" srcOrd="1" destOrd="0" presId="urn:microsoft.com/office/officeart/2005/8/layout/hList1"/>
    <dgm:cxn modelId="{941BDDCA-1B57-460E-8A73-D65B9473C5A2}" type="presParOf" srcId="{643BCE84-CAB1-4910-91CF-6A7F157E03BF}" destId="{3668F710-6DD9-445E-8A07-C23FDAA8B60A}" srcOrd="1" destOrd="0" presId="urn:microsoft.com/office/officeart/2005/8/layout/hList1"/>
    <dgm:cxn modelId="{3840FC97-7DFB-4D4F-9681-C92D001F0138}" type="presParOf" srcId="{643BCE84-CAB1-4910-91CF-6A7F157E03BF}" destId="{9595E708-1C9C-4921-93B8-B9DA4C4C524D}" srcOrd="2" destOrd="0" presId="urn:microsoft.com/office/officeart/2005/8/layout/hList1"/>
    <dgm:cxn modelId="{730C084E-F9D8-4ADD-AFE1-8E30BF7485ED}" type="presParOf" srcId="{9595E708-1C9C-4921-93B8-B9DA4C4C524D}" destId="{71878F1C-D18A-4C98-9F34-05406727861E}" srcOrd="0" destOrd="0" presId="urn:microsoft.com/office/officeart/2005/8/layout/hList1"/>
    <dgm:cxn modelId="{0F31CE93-766B-4241-8156-A3355D7ABBB9}" type="presParOf" srcId="{9595E708-1C9C-4921-93B8-B9DA4C4C524D}" destId="{0FC91E31-334D-41EB-AE06-1C6A37DC941C}" srcOrd="1" destOrd="0" presId="urn:microsoft.com/office/officeart/2005/8/layout/hList1"/>
    <dgm:cxn modelId="{5F1FB0D4-2468-474E-B101-502808C9E56A}" type="presParOf" srcId="{643BCE84-CAB1-4910-91CF-6A7F157E03BF}" destId="{61EAA61B-00FE-4976-8A95-B35DAF5C0B45}" srcOrd="3" destOrd="0" presId="urn:microsoft.com/office/officeart/2005/8/layout/hList1"/>
    <dgm:cxn modelId="{983EF97F-16EA-45CF-9127-CCCBFB6536C5}" type="presParOf" srcId="{643BCE84-CAB1-4910-91CF-6A7F157E03BF}" destId="{DE65C1E0-C480-48DB-A286-3B5DFD38EBE3}" srcOrd="4" destOrd="0" presId="urn:microsoft.com/office/officeart/2005/8/layout/hList1"/>
    <dgm:cxn modelId="{671008E5-16FA-4497-8C21-435782E22E43}" type="presParOf" srcId="{DE65C1E0-C480-48DB-A286-3B5DFD38EBE3}" destId="{C25AD399-B297-492B-ACC3-CE1B13C51A4D}" srcOrd="0" destOrd="0" presId="urn:microsoft.com/office/officeart/2005/8/layout/hList1"/>
    <dgm:cxn modelId="{F2E21340-E326-4A04-B200-C9AA896CE5FF}" type="presParOf" srcId="{DE65C1E0-C480-48DB-A286-3B5DFD38EBE3}" destId="{44D2AD0E-6063-41B6-ACE4-4A75AF2EEB6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063197-5955-406C-90B1-AC65B8E153F3}">
      <dsp:nvSpPr>
        <dsp:cNvPr id="0" name=""/>
        <dsp:cNvSpPr/>
      </dsp:nvSpPr>
      <dsp:spPr>
        <a:xfrm>
          <a:off x="165320" y="318780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високий попит клієнтів на віддалене обслуговування;</a:t>
          </a:r>
          <a:endParaRPr lang="ru-UA" sz="1300" b="1" kern="1200" dirty="0"/>
        </a:p>
      </dsp:txBody>
      <dsp:txXfrm>
        <a:off x="165320" y="318780"/>
        <a:ext cx="3800474" cy="1187648"/>
      </dsp:txXfrm>
    </dsp:sp>
    <dsp:sp modelId="{3BA4376B-F344-401F-913C-53A81A51537E}">
      <dsp:nvSpPr>
        <dsp:cNvPr id="0" name=""/>
        <dsp:cNvSpPr/>
      </dsp:nvSpPr>
      <dsp:spPr>
        <a:xfrm>
          <a:off x="6967" y="147231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DD41E4-80A5-4719-88CB-5129C9B1146C}">
      <dsp:nvSpPr>
        <dsp:cNvPr id="0" name=""/>
        <dsp:cNvSpPr/>
      </dsp:nvSpPr>
      <dsp:spPr>
        <a:xfrm>
          <a:off x="4274938" y="318780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збільшення попиту на різноманітні види продукції з боку груп населення, яке не користується послугами громадського харчування </a:t>
          </a:r>
          <a:endParaRPr lang="ru-UA" sz="1300" b="1" kern="1200" dirty="0"/>
        </a:p>
      </dsp:txBody>
      <dsp:txXfrm>
        <a:off x="4274938" y="318780"/>
        <a:ext cx="3800474" cy="1187648"/>
      </dsp:txXfrm>
    </dsp:sp>
    <dsp:sp modelId="{52AAC488-8C15-4717-A91C-88DFB5FE6DFF}">
      <dsp:nvSpPr>
        <dsp:cNvPr id="0" name=""/>
        <dsp:cNvSpPr/>
      </dsp:nvSpPr>
      <dsp:spPr>
        <a:xfrm>
          <a:off x="4116585" y="147231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2B07A9-CE38-4DE1-8AC7-8A6B1DADD35E}">
      <dsp:nvSpPr>
        <dsp:cNvPr id="0" name=""/>
        <dsp:cNvSpPr/>
      </dsp:nvSpPr>
      <dsp:spPr>
        <a:xfrm>
          <a:off x="8384557" y="318780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необхідність оперативної взаємодії персоналу залу з клієнтами та персоналом кухні з приводу замовлення, приготування, подачі страви та розрахунку за надані послуги</a:t>
          </a:r>
          <a:endParaRPr lang="ru-UA" sz="1300" b="1" kern="1200" dirty="0"/>
        </a:p>
      </dsp:txBody>
      <dsp:txXfrm>
        <a:off x="8384557" y="318780"/>
        <a:ext cx="3800474" cy="1187648"/>
      </dsp:txXfrm>
    </dsp:sp>
    <dsp:sp modelId="{EC96360B-B5CA-4841-B3F7-9F0E6F280EDE}">
      <dsp:nvSpPr>
        <dsp:cNvPr id="0" name=""/>
        <dsp:cNvSpPr/>
      </dsp:nvSpPr>
      <dsp:spPr>
        <a:xfrm>
          <a:off x="8226203" y="147231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C4D0C0-DC11-4068-AB4E-236D68516670}">
      <dsp:nvSpPr>
        <dsp:cNvPr id="0" name=""/>
        <dsp:cNvSpPr/>
      </dsp:nvSpPr>
      <dsp:spPr>
        <a:xfrm>
          <a:off x="165320" y="1813897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потреба у побудові ефективної маркетингової стратегії</a:t>
          </a:r>
          <a:endParaRPr lang="ru-UA" sz="1300" b="1" kern="1200" dirty="0"/>
        </a:p>
      </dsp:txBody>
      <dsp:txXfrm>
        <a:off x="165320" y="1813897"/>
        <a:ext cx="3800474" cy="1187648"/>
      </dsp:txXfrm>
    </dsp:sp>
    <dsp:sp modelId="{E45B2BE4-8F2A-4557-824A-FFCB6183D2D1}">
      <dsp:nvSpPr>
        <dsp:cNvPr id="0" name=""/>
        <dsp:cNvSpPr/>
      </dsp:nvSpPr>
      <dsp:spPr>
        <a:xfrm>
          <a:off x="6967" y="1642348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7B376B-C424-416B-8453-6E1A2A129014}">
      <dsp:nvSpPr>
        <dsp:cNvPr id="0" name=""/>
        <dsp:cNvSpPr/>
      </dsp:nvSpPr>
      <dsp:spPr>
        <a:xfrm>
          <a:off x="4274938" y="1813897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законодавчо обумовлена необхідність ведення електронного бухгалтерського обліку, напрями електронного способу статистики до контролюючих органів</a:t>
          </a:r>
          <a:endParaRPr lang="ru-UA" sz="1300" b="1" kern="1200" dirty="0"/>
        </a:p>
      </dsp:txBody>
      <dsp:txXfrm>
        <a:off x="4274938" y="1813897"/>
        <a:ext cx="3800474" cy="1187648"/>
      </dsp:txXfrm>
    </dsp:sp>
    <dsp:sp modelId="{8386FD56-C121-43A2-9784-1BA0FE8E5EED}">
      <dsp:nvSpPr>
        <dsp:cNvPr id="0" name=""/>
        <dsp:cNvSpPr/>
      </dsp:nvSpPr>
      <dsp:spPr>
        <a:xfrm>
          <a:off x="4116585" y="1642348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E6D138-4C88-4BE8-92D6-CFBDF09A4DC1}">
      <dsp:nvSpPr>
        <dsp:cNvPr id="0" name=""/>
        <dsp:cNvSpPr/>
      </dsp:nvSpPr>
      <dsp:spPr>
        <a:xfrm>
          <a:off x="8384557" y="1813897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попит споживачів на різні способи оплати отриманого товару (онлайн на сайті банку, </a:t>
          </a:r>
          <a:r>
            <a:rPr lang="uk-UA" sz="1300" b="1" i="1" kern="1200" dirty="0"/>
            <a:t>QR</a:t>
          </a:r>
          <a:r>
            <a:rPr lang="uk-UA" sz="1300" b="1" kern="1200" dirty="0"/>
            <a:t>-код, платіжні </a:t>
          </a:r>
          <a:r>
            <a:rPr lang="uk-UA" sz="1300" b="1" kern="1200" dirty="0" err="1"/>
            <a:t>агрегатори</a:t>
          </a:r>
          <a:r>
            <a:rPr lang="uk-UA" sz="1300" b="1" kern="1200" dirty="0"/>
            <a:t>, оплата за допомогою банківських карток, </a:t>
          </a:r>
          <a:r>
            <a:rPr lang="uk-UA" sz="1300" b="1" i="1" kern="1200" dirty="0" err="1"/>
            <a:t>Apple</a:t>
          </a:r>
          <a:r>
            <a:rPr lang="uk-UA" sz="1300" b="1" i="1" kern="1200" dirty="0"/>
            <a:t> </a:t>
          </a:r>
          <a:r>
            <a:rPr lang="uk-UA" sz="1300" b="1" i="1" kern="1200" dirty="0" err="1"/>
            <a:t>pay</a:t>
          </a:r>
          <a:r>
            <a:rPr lang="uk-UA" sz="1300" b="1" kern="1200" dirty="0"/>
            <a:t> і т. д.);</a:t>
          </a:r>
          <a:endParaRPr lang="ru-UA" sz="1300" b="1" kern="1200" dirty="0"/>
        </a:p>
      </dsp:txBody>
      <dsp:txXfrm>
        <a:off x="8384557" y="1813897"/>
        <a:ext cx="3800474" cy="1187648"/>
      </dsp:txXfrm>
    </dsp:sp>
    <dsp:sp modelId="{C0540F46-D246-4767-BFCD-98BD5F0E8FB5}">
      <dsp:nvSpPr>
        <dsp:cNvPr id="0" name=""/>
        <dsp:cNvSpPr/>
      </dsp:nvSpPr>
      <dsp:spPr>
        <a:xfrm>
          <a:off x="8226203" y="1642348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8D665-638D-44DD-89DB-3D3715972AC9}">
      <dsp:nvSpPr>
        <dsp:cNvPr id="0" name=""/>
        <dsp:cNvSpPr/>
      </dsp:nvSpPr>
      <dsp:spPr>
        <a:xfrm>
          <a:off x="165320" y="3309015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гостра потреба у підвищенні швидкості пошуку надійного постачальника продукції та укладення договору з ним про строки постачання товару</a:t>
          </a:r>
          <a:endParaRPr lang="ru-UA" sz="1300" b="1" kern="1200" dirty="0"/>
        </a:p>
      </dsp:txBody>
      <dsp:txXfrm>
        <a:off x="165320" y="3309015"/>
        <a:ext cx="3800474" cy="1187648"/>
      </dsp:txXfrm>
    </dsp:sp>
    <dsp:sp modelId="{B9053D87-E767-4563-A55E-38070C6F568E}">
      <dsp:nvSpPr>
        <dsp:cNvPr id="0" name=""/>
        <dsp:cNvSpPr/>
      </dsp:nvSpPr>
      <dsp:spPr>
        <a:xfrm>
          <a:off x="6967" y="3137466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4D4EFA-CB8C-46E8-9091-DD15AB917B9A}">
      <dsp:nvSpPr>
        <dsp:cNvPr id="0" name=""/>
        <dsp:cNvSpPr/>
      </dsp:nvSpPr>
      <dsp:spPr>
        <a:xfrm>
          <a:off x="4274938" y="3309015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необхідність оптимізації складських операцій з метою зниження фінансових втрат від псування вчасно невикористаної сировини</a:t>
          </a:r>
          <a:endParaRPr lang="ru-UA" sz="1300" b="1" kern="1200" dirty="0"/>
        </a:p>
      </dsp:txBody>
      <dsp:txXfrm>
        <a:off x="4274938" y="3309015"/>
        <a:ext cx="3800474" cy="1187648"/>
      </dsp:txXfrm>
    </dsp:sp>
    <dsp:sp modelId="{10E5FF47-2658-40E2-9E6F-C558E7182029}">
      <dsp:nvSpPr>
        <dsp:cNvPr id="0" name=""/>
        <dsp:cNvSpPr/>
      </dsp:nvSpPr>
      <dsp:spPr>
        <a:xfrm>
          <a:off x="4116585" y="3137466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958B4-0E15-485E-9C70-E942361D853C}">
      <dsp:nvSpPr>
        <dsp:cNvPr id="0" name=""/>
        <dsp:cNvSpPr/>
      </dsp:nvSpPr>
      <dsp:spPr>
        <a:xfrm>
          <a:off x="8384557" y="3309015"/>
          <a:ext cx="3800474" cy="118764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434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300" b="1" kern="1200" dirty="0"/>
            <a:t>розширення асортименту реалізованих страв та закуповуваного для їх виробництва сировини</a:t>
          </a:r>
          <a:endParaRPr lang="ru-UA" sz="1300" b="1" kern="1200" dirty="0"/>
        </a:p>
      </dsp:txBody>
      <dsp:txXfrm>
        <a:off x="8384557" y="3309015"/>
        <a:ext cx="3800474" cy="1187648"/>
      </dsp:txXfrm>
    </dsp:sp>
    <dsp:sp modelId="{E61BFECD-72B7-46CE-87C4-CCF951957280}">
      <dsp:nvSpPr>
        <dsp:cNvPr id="0" name=""/>
        <dsp:cNvSpPr/>
      </dsp:nvSpPr>
      <dsp:spPr>
        <a:xfrm>
          <a:off x="8226203" y="3137466"/>
          <a:ext cx="831353" cy="12470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B917F0-C77D-49A5-8C88-B05048C550E6}">
      <dsp:nvSpPr>
        <dsp:cNvPr id="0" name=""/>
        <dsp:cNvSpPr/>
      </dsp:nvSpPr>
      <dsp:spPr>
        <a:xfrm>
          <a:off x="3539" y="516781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 dirty="0"/>
            <a:t>Автоматизація кухні</a:t>
          </a:r>
          <a:endParaRPr lang="ru-UA" sz="1900" b="1" kern="1200" dirty="0"/>
        </a:p>
      </dsp:txBody>
      <dsp:txXfrm>
        <a:off x="3539" y="516781"/>
        <a:ext cx="2808386" cy="1685032"/>
      </dsp:txXfrm>
    </dsp:sp>
    <dsp:sp modelId="{80B11D90-B9F6-46C3-9EC3-EBCBFA4C054A}">
      <dsp:nvSpPr>
        <dsp:cNvPr id="0" name=""/>
        <dsp:cNvSpPr/>
      </dsp:nvSpPr>
      <dsp:spPr>
        <a:xfrm>
          <a:off x="3092765" y="516781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/>
            <a:t>Системи управління чергою та столиками</a:t>
          </a:r>
          <a:endParaRPr lang="ru-UA" sz="1900" b="1" kern="1200"/>
        </a:p>
      </dsp:txBody>
      <dsp:txXfrm>
        <a:off x="3092765" y="516781"/>
        <a:ext cx="2808386" cy="1685032"/>
      </dsp:txXfrm>
    </dsp:sp>
    <dsp:sp modelId="{200F610C-AE50-40CD-B5E6-248D28EE1C3E}">
      <dsp:nvSpPr>
        <dsp:cNvPr id="0" name=""/>
        <dsp:cNvSpPr/>
      </dsp:nvSpPr>
      <dsp:spPr>
        <a:xfrm>
          <a:off x="6181990" y="516781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/>
            <a:t>Електронні меню та самообслуговування</a:t>
          </a:r>
          <a:endParaRPr lang="ru-UA" sz="1900" b="1" kern="1200"/>
        </a:p>
      </dsp:txBody>
      <dsp:txXfrm>
        <a:off x="6181990" y="516781"/>
        <a:ext cx="2808386" cy="1685032"/>
      </dsp:txXfrm>
    </dsp:sp>
    <dsp:sp modelId="{5090A5F9-377C-4146-8F00-8ED78F42615A}">
      <dsp:nvSpPr>
        <dsp:cNvPr id="0" name=""/>
        <dsp:cNvSpPr/>
      </dsp:nvSpPr>
      <dsp:spPr>
        <a:xfrm>
          <a:off x="9271216" y="516781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/>
            <a:t>Мобільні програми та онлайн-замовлення</a:t>
          </a:r>
          <a:endParaRPr lang="ru-UA" sz="1900" b="1" kern="1200"/>
        </a:p>
      </dsp:txBody>
      <dsp:txXfrm>
        <a:off x="9271216" y="516781"/>
        <a:ext cx="2808386" cy="1685032"/>
      </dsp:txXfrm>
    </dsp:sp>
    <dsp:sp modelId="{7E0ACDEA-B842-438F-8A0F-FB6D7A5BE942}">
      <dsp:nvSpPr>
        <dsp:cNvPr id="0" name=""/>
        <dsp:cNvSpPr/>
      </dsp:nvSpPr>
      <dsp:spPr>
        <a:xfrm>
          <a:off x="1548152" y="2482652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 dirty="0"/>
            <a:t>Підвищення безпеки</a:t>
          </a:r>
          <a:endParaRPr lang="ru-UA" sz="1900" b="1" kern="1200" dirty="0"/>
        </a:p>
      </dsp:txBody>
      <dsp:txXfrm>
        <a:off x="1548152" y="2482652"/>
        <a:ext cx="2808386" cy="1685032"/>
      </dsp:txXfrm>
    </dsp:sp>
    <dsp:sp modelId="{4E980BEB-3255-489A-8E39-EC89A2FB5403}">
      <dsp:nvSpPr>
        <dsp:cNvPr id="0" name=""/>
        <dsp:cNvSpPr/>
      </dsp:nvSpPr>
      <dsp:spPr>
        <a:xfrm>
          <a:off x="4637378" y="2482652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/>
            <a:t>Аналітика та управління даними</a:t>
          </a:r>
          <a:endParaRPr lang="ru-UA" sz="1900" b="1" kern="1200"/>
        </a:p>
      </dsp:txBody>
      <dsp:txXfrm>
        <a:off x="4637378" y="2482652"/>
        <a:ext cx="2808386" cy="1685032"/>
      </dsp:txXfrm>
    </dsp:sp>
    <dsp:sp modelId="{9AB5004E-B535-4BA0-9CB3-CF0C63DC5F2D}">
      <dsp:nvSpPr>
        <dsp:cNvPr id="0" name=""/>
        <dsp:cNvSpPr/>
      </dsp:nvSpPr>
      <dsp:spPr>
        <a:xfrm>
          <a:off x="7737893" y="2414880"/>
          <a:ext cx="2808386" cy="16850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b="1" kern="1200" dirty="0"/>
            <a:t>Зворотній зв'язок та оцінка якості</a:t>
          </a:r>
          <a:endParaRPr lang="ru-UA" sz="1900" b="1" kern="1200" dirty="0"/>
        </a:p>
      </dsp:txBody>
      <dsp:txXfrm>
        <a:off x="7737893" y="2414880"/>
        <a:ext cx="2808386" cy="16850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80022-0D98-4200-ABA2-E6A7BFF44CD7}">
      <dsp:nvSpPr>
        <dsp:cNvPr id="0" name=""/>
        <dsp:cNvSpPr/>
      </dsp:nvSpPr>
      <dsp:spPr>
        <a:xfrm>
          <a:off x="25993" y="0"/>
          <a:ext cx="1946626" cy="7786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Процес маркетингу</a:t>
          </a:r>
          <a:endParaRPr lang="ru-UA" sz="1600" kern="1200" dirty="0"/>
        </a:p>
      </dsp:txBody>
      <dsp:txXfrm>
        <a:off x="25993" y="0"/>
        <a:ext cx="1946626" cy="778650"/>
      </dsp:txXfrm>
    </dsp:sp>
    <dsp:sp modelId="{F4A09C8B-DBCE-4FC3-BCA8-35C6243AA5EB}">
      <dsp:nvSpPr>
        <dsp:cNvPr id="0" name=""/>
        <dsp:cNvSpPr/>
      </dsp:nvSpPr>
      <dsp:spPr>
        <a:xfrm>
          <a:off x="37380" y="900910"/>
          <a:ext cx="1946626" cy="29169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маркетинг;</a:t>
          </a:r>
          <a:endParaRPr lang="ru-UA" sz="1400" kern="1200" dirty="0"/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управління персоналом;</a:t>
          </a:r>
          <a:endParaRPr lang="ru-UA" sz="1400" kern="1200" dirty="0"/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розподіл ресурсів;</a:t>
          </a:r>
          <a:endParaRPr lang="ru-UA" sz="14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defTabSz="1244600"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ru-UA" sz="1400" kern="1200" dirty="0"/>
        </a:p>
      </dsp:txBody>
      <dsp:txXfrm>
        <a:off x="37380" y="900910"/>
        <a:ext cx="1946626" cy="2916907"/>
      </dsp:txXfrm>
    </dsp:sp>
    <dsp:sp modelId="{71878F1C-D18A-4C98-9F34-05406727861E}">
      <dsp:nvSpPr>
        <dsp:cNvPr id="0" name=""/>
        <dsp:cNvSpPr/>
      </dsp:nvSpPr>
      <dsp:spPr>
        <a:xfrm>
          <a:off x="2242606" y="0"/>
          <a:ext cx="1946626" cy="7786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Основний процес</a:t>
          </a:r>
          <a:endParaRPr lang="ru-UA" sz="1600" kern="1200" dirty="0"/>
        </a:p>
      </dsp:txBody>
      <dsp:txXfrm>
        <a:off x="2242606" y="0"/>
        <a:ext cx="1946626" cy="778650"/>
      </dsp:txXfrm>
    </dsp:sp>
    <dsp:sp modelId="{0FC91E31-334D-41EB-AE06-1C6A37DC941C}">
      <dsp:nvSpPr>
        <dsp:cNvPr id="0" name=""/>
        <dsp:cNvSpPr/>
      </dsp:nvSpPr>
      <dsp:spPr>
        <a:xfrm>
          <a:off x="2233058" y="907261"/>
          <a:ext cx="2005667" cy="29169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 err="1">
              <a:effectLst/>
              <a:latin typeface="Times New Roman" panose="02020603050405020304" pitchFamily="18" charset="0"/>
            </a:rPr>
            <a:t>закупівля</a:t>
          </a:r>
          <a:r>
            <a:rPr lang="ru-RU" sz="1400" kern="1200" dirty="0">
              <a:effectLst/>
              <a:latin typeface="Times New Roman" panose="02020603050405020304" pitchFamily="18" charset="0"/>
            </a:rPr>
            <a:t> </a:t>
          </a:r>
          <a:r>
            <a:rPr lang="ru-RU" sz="1400" kern="1200" dirty="0" err="1">
              <a:effectLst/>
              <a:latin typeface="Times New Roman" panose="02020603050405020304" pitchFamily="18" charset="0"/>
            </a:rPr>
            <a:t>товарів</a:t>
          </a:r>
          <a:r>
            <a:rPr lang="ru-RU" sz="1400" kern="1200" dirty="0">
              <a:effectLst/>
              <a:latin typeface="Times New Roman" panose="02020603050405020304" pitchFamily="18" charset="0"/>
            </a:rPr>
            <a:t>;</a:t>
          </a:r>
          <a:endParaRPr lang="ru-UA" sz="14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</a:rPr>
            <a:t>зберігання продуктів;</a:t>
          </a:r>
          <a:endParaRPr lang="ru-UA" sz="1400" kern="1200" dirty="0">
            <a:effectLst/>
            <a:latin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</a:rPr>
            <a:t>виготовлення страв;</a:t>
          </a:r>
          <a:endParaRPr lang="ru-UA" sz="1400" kern="1200" dirty="0">
            <a:effectLst/>
            <a:latin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</a:rPr>
            <a:t>виготовлення барної продукції;</a:t>
          </a:r>
          <a:endParaRPr lang="ru-UA" sz="1400" kern="1200" dirty="0">
            <a:effectLst/>
            <a:latin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</a:rPr>
            <a:t>прийом та обслуговування гостей;</a:t>
          </a:r>
          <a:endParaRPr lang="ru-UA" sz="1400" kern="1200" dirty="0">
            <a:effectLst/>
            <a:latin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ru-RU" sz="1400" kern="1200" dirty="0">
              <a:effectLst/>
              <a:latin typeface="Times New Roman" panose="02020603050405020304" pitchFamily="18" charset="0"/>
            </a:rPr>
            <a:t>продаж продукції.</a:t>
          </a:r>
          <a:endParaRPr lang="ru-UA" sz="1400" kern="1200" dirty="0">
            <a:effectLst/>
            <a:latin typeface="Times New Roman" panose="02020603050405020304" pitchFamily="18" charset="0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endParaRPr lang="ru-UA" sz="1400" kern="1200" dirty="0">
            <a:effectLst/>
            <a:latin typeface="Times New Roman" panose="02020603050405020304" pitchFamily="18" charset="0"/>
          </a:endParaRPr>
        </a:p>
      </dsp:txBody>
      <dsp:txXfrm>
        <a:off x="2233058" y="907261"/>
        <a:ext cx="2005667" cy="2916907"/>
      </dsp:txXfrm>
    </dsp:sp>
    <dsp:sp modelId="{C25AD399-B297-492B-ACC3-CE1B13C51A4D}">
      <dsp:nvSpPr>
        <dsp:cNvPr id="0" name=""/>
        <dsp:cNvSpPr/>
      </dsp:nvSpPr>
      <dsp:spPr>
        <a:xfrm>
          <a:off x="4491943" y="0"/>
          <a:ext cx="1946626" cy="7786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Процес забезпечення</a:t>
          </a:r>
          <a:endParaRPr lang="ru-UA" sz="1600" kern="1200" dirty="0"/>
        </a:p>
      </dsp:txBody>
      <dsp:txXfrm>
        <a:off x="4491943" y="0"/>
        <a:ext cx="1946626" cy="778650"/>
      </dsp:txXfrm>
    </dsp:sp>
    <dsp:sp modelId="{44D2AD0E-6063-41B6-ACE4-4A75AF2EEB6F}">
      <dsp:nvSpPr>
        <dsp:cNvPr id="0" name=""/>
        <dsp:cNvSpPr/>
      </dsp:nvSpPr>
      <dsp:spPr>
        <a:xfrm>
          <a:off x="4456008" y="924421"/>
          <a:ext cx="1946626" cy="29169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єдина політика </a:t>
          </a:r>
          <a:r>
            <a:rPr lang="uk-UA" sz="1400" kern="12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закупівель</a:t>
          </a: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;</a:t>
          </a:r>
          <a:endParaRPr lang="ru-UA" sz="1400" kern="1200" dirty="0"/>
        </a:p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контроль руху товарів;</a:t>
          </a:r>
          <a:endParaRPr lang="ru-UA" sz="1400" kern="1200" dirty="0"/>
        </a:p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бухгалтерський облік;</a:t>
          </a:r>
          <a:endParaRPr lang="ru-UA" sz="1400" kern="1200" dirty="0"/>
        </a:p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підбір персоналу;</a:t>
          </a:r>
          <a:endParaRPr lang="ru-UA" sz="1400" kern="1200" dirty="0"/>
        </a:p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техпідтримка</a:t>
          </a: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;</a:t>
          </a:r>
          <a:endParaRPr lang="ru-UA" sz="1400" kern="1200" dirty="0"/>
        </a:p>
        <a:p>
          <a:pPr marL="342900" lvl="0" indent="-342900" algn="just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uk-UA" sz="14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оцінка задоволеності клієнтів.</a:t>
          </a:r>
          <a:endParaRPr lang="ru-UA" sz="14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4456008" y="924421"/>
        <a:ext cx="1946626" cy="2916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48A87A34-81AB-432B-8DAE-1953F412C126}" type="datetimeFigureOut">
              <a:rPr lang="en-US" dirty="0"/>
              <a:pPr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12/21/2023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9FF1A-B5EF-428F-944F-3B784D1A3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" y="1205889"/>
            <a:ext cx="11887200" cy="4468770"/>
          </a:xfrm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</a:pP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Теоретико-методологічне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обґрунтування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сутності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,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призначення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та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переваги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використання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ресторанного</a:t>
            </a:r>
            <a:r>
              <a:rPr lang="en-US" sz="44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en-US" sz="6600" b="1" dirty="0">
                <a:solidFill>
                  <a:srgbClr val="000000"/>
                </a:solidFill>
                <a:latin typeface="Playfair Display Bold" panose="00000800000000000000" charset="-52"/>
                <a:cs typeface="Times New Roman" panose="02020603050405020304" pitchFamily="18" charset="0"/>
              </a:rPr>
            </a:b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9958BF-32C8-4B3A-87F2-7F1AAC9B5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6126" y="4957445"/>
            <a:ext cx="8637072" cy="1071095"/>
          </a:xfrm>
        </p:spPr>
        <p:txBody>
          <a:bodyPr/>
          <a:lstStyle/>
          <a:p>
            <a:pPr algn="r"/>
            <a:r>
              <a:rPr lang="en-US" sz="2000" b="1" dirty="0" err="1">
                <a:solidFill>
                  <a:srgbClr val="000000"/>
                </a:solidFill>
                <a:latin typeface="Playfair Display Bold" panose="00000800000000000000" charset="-52"/>
              </a:rPr>
              <a:t>Cтудентк</a:t>
            </a:r>
            <a:r>
              <a:rPr lang="uk-UA" sz="2000" b="1" dirty="0">
                <a:solidFill>
                  <a:srgbClr val="000000"/>
                </a:solidFill>
                <a:latin typeface="Playfair Display Bold" panose="00000800000000000000" charset="-52"/>
              </a:rPr>
              <a:t>и </a:t>
            </a:r>
            <a:r>
              <a:rPr lang="en-US" sz="2000" b="1" dirty="0">
                <a:solidFill>
                  <a:srgbClr val="000000"/>
                </a:solidFill>
                <a:latin typeface="Playfair Display Bold" panose="00000800000000000000" charset="-52"/>
              </a:rPr>
              <a:t> II </a:t>
            </a:r>
            <a:r>
              <a:rPr lang="en-US" sz="2000" b="1" dirty="0" err="1">
                <a:solidFill>
                  <a:srgbClr val="000000"/>
                </a:solidFill>
                <a:latin typeface="Playfair Display Bold" panose="00000800000000000000" charset="-52"/>
              </a:rPr>
              <a:t>курсу</a:t>
            </a:r>
            <a:r>
              <a:rPr lang="en-US" sz="2000" b="1" dirty="0">
                <a:solidFill>
                  <a:srgbClr val="000000"/>
                </a:solidFill>
                <a:latin typeface="Playfair Display Bold" panose="00000800000000000000" charset="-52"/>
              </a:rPr>
              <a:t>, </a:t>
            </a:r>
            <a:r>
              <a:rPr lang="en-US" sz="2000" b="1" dirty="0" err="1">
                <a:solidFill>
                  <a:srgbClr val="000000"/>
                </a:solidFill>
                <a:latin typeface="Playfair Display Bold" panose="00000800000000000000" charset="-52"/>
              </a:rPr>
              <a:t>групи</a:t>
            </a:r>
            <a:r>
              <a:rPr lang="en-US" sz="2000" b="1" dirty="0">
                <a:solidFill>
                  <a:srgbClr val="000000"/>
                </a:solidFill>
                <a:latin typeface="Playfair Display Bold" panose="00000800000000000000" charset="-52"/>
              </a:rPr>
              <a:t> СКС 556(а)</a:t>
            </a:r>
            <a:endParaRPr lang="uk-UA" sz="2000" b="1" dirty="0">
              <a:solidFill>
                <a:srgbClr val="000000"/>
              </a:solidFill>
              <a:latin typeface="Playfair Display Bold" panose="00000800000000000000" charset="-52"/>
            </a:endParaRPr>
          </a:p>
          <a:p>
            <a:pPr algn="r"/>
            <a:r>
              <a:rPr lang="uk-UA" sz="2000" b="1" dirty="0">
                <a:solidFill>
                  <a:srgbClr val="000000"/>
                </a:solidFill>
                <a:latin typeface="Playfair Display Bold" panose="00000800000000000000" charset="-52"/>
              </a:rPr>
              <a:t>Клочкової Ірини </a:t>
            </a:r>
            <a:endParaRPr lang="en-US" sz="2000" b="1" dirty="0">
              <a:solidFill>
                <a:srgbClr val="000000"/>
              </a:solidFill>
              <a:latin typeface="Playfair Display Bold" panose="00000800000000000000" charset="-52"/>
            </a:endParaRPr>
          </a:p>
          <a:p>
            <a:pPr algn="r"/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416740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9612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-рішення: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Автоматизація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процесів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ресторану</a:t>
            </a:r>
            <a:endParaRPr lang="uk-UA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51E3E26-6BC1-405C-8E7C-BA1CFE6B3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079296"/>
              </p:ext>
            </p:extLst>
          </p:nvPr>
        </p:nvGraphicFramePr>
        <p:xfrm>
          <a:off x="172444" y="2284822"/>
          <a:ext cx="11761647" cy="3294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4182">
                  <a:extLst>
                    <a:ext uri="{9D8B030D-6E8A-4147-A177-3AD203B41FA5}">
                      <a16:colId xmlns:a16="http://schemas.microsoft.com/office/drawing/2014/main" val="3332504453"/>
                    </a:ext>
                  </a:extLst>
                </a:gridCol>
                <a:gridCol w="2414642">
                  <a:extLst>
                    <a:ext uri="{9D8B030D-6E8A-4147-A177-3AD203B41FA5}">
                      <a16:colId xmlns:a16="http://schemas.microsoft.com/office/drawing/2014/main" val="2552309475"/>
                    </a:ext>
                  </a:extLst>
                </a:gridCol>
                <a:gridCol w="1725788">
                  <a:extLst>
                    <a:ext uri="{9D8B030D-6E8A-4147-A177-3AD203B41FA5}">
                      <a16:colId xmlns:a16="http://schemas.microsoft.com/office/drawing/2014/main" val="3985251047"/>
                    </a:ext>
                  </a:extLst>
                </a:gridCol>
                <a:gridCol w="1552965">
                  <a:extLst>
                    <a:ext uri="{9D8B030D-6E8A-4147-A177-3AD203B41FA5}">
                      <a16:colId xmlns:a16="http://schemas.microsoft.com/office/drawing/2014/main" val="854203482"/>
                    </a:ext>
                  </a:extLst>
                </a:gridCol>
                <a:gridCol w="1650332">
                  <a:extLst>
                    <a:ext uri="{9D8B030D-6E8A-4147-A177-3AD203B41FA5}">
                      <a16:colId xmlns:a16="http://schemas.microsoft.com/office/drawing/2014/main" val="4060581508"/>
                    </a:ext>
                  </a:extLst>
                </a:gridCol>
                <a:gridCol w="1724572">
                  <a:extLst>
                    <a:ext uri="{9D8B030D-6E8A-4147-A177-3AD203B41FA5}">
                      <a16:colId xmlns:a16="http://schemas.microsoft.com/office/drawing/2014/main" val="1903539777"/>
                    </a:ext>
                  </a:extLst>
                </a:gridCol>
                <a:gridCol w="1139166">
                  <a:extLst>
                    <a:ext uri="{9D8B030D-6E8A-4147-A177-3AD203B41FA5}">
                      <a16:colId xmlns:a16="http://schemas.microsoft.com/office/drawing/2014/main" val="3000561041"/>
                    </a:ext>
                  </a:extLst>
                </a:gridCol>
              </a:tblGrid>
              <a:tr h="32940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800" dirty="0">
                          <a:effectLst/>
                        </a:rPr>
                        <a:t>"1С: </a:t>
                      </a:r>
                      <a:r>
                        <a:rPr lang="uk-UA" sz="1800" dirty="0" err="1">
                          <a:effectLst/>
                        </a:rPr>
                        <a:t>Підприє-мство</a:t>
                      </a:r>
                      <a:r>
                        <a:rPr lang="uk-UA" sz="1800" dirty="0">
                          <a:effectLst/>
                        </a:rPr>
                        <a:t> 8. 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800" dirty="0">
                          <a:effectLst/>
                        </a:rPr>
                        <a:t>Ресторан"</a:t>
                      </a:r>
                      <a:endParaRPr lang="ru-UA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Автоматизація фронт-офісу на підприємствах ресторанного бізнесу.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Дозволяє легко адмініструвати і допрацьовувати систему під специфічні потреби будь-якого підприємства, незалежно від його масштабу, типу і концепції.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1)підвищення якості і швидкості 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обслуговування гостей;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2)підвищення лояльності відвідувачів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1)контроль дій персоналу2)зменшення помилок при роботі з гостями (людський фактор)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1)облік продаж;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2)підвищення аналітичної звітності. централізоване управління меню і прейскурантом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Може використовуватися як самостійно так і спільно з обліковими вирішеннями "1С-Рарус: Управління рестораном", "1С-Рарус: Комбінат харчування" або "1С: Громадське харчування 8".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Високий рівень. Система стійка до збоїв, здатна гарантувати стабільну та налагоджену роботу підприємства</a:t>
                      </a:r>
                      <a:endParaRPr lang="ru-UA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924" marR="5392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327180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A346BA3-0349-4C81-9295-149C7B329A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724420"/>
              </p:ext>
            </p:extLst>
          </p:nvPr>
        </p:nvGraphicFramePr>
        <p:xfrm>
          <a:off x="176511" y="1410583"/>
          <a:ext cx="11757580" cy="823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644">
                  <a:extLst>
                    <a:ext uri="{9D8B030D-6E8A-4147-A177-3AD203B41FA5}">
                      <a16:colId xmlns:a16="http://schemas.microsoft.com/office/drawing/2014/main" val="3756644661"/>
                    </a:ext>
                  </a:extLst>
                </a:gridCol>
                <a:gridCol w="2413806">
                  <a:extLst>
                    <a:ext uri="{9D8B030D-6E8A-4147-A177-3AD203B41FA5}">
                      <a16:colId xmlns:a16="http://schemas.microsoft.com/office/drawing/2014/main" val="1149472153"/>
                    </a:ext>
                  </a:extLst>
                </a:gridCol>
                <a:gridCol w="1725193">
                  <a:extLst>
                    <a:ext uri="{9D8B030D-6E8A-4147-A177-3AD203B41FA5}">
                      <a16:colId xmlns:a16="http://schemas.microsoft.com/office/drawing/2014/main" val="312196337"/>
                    </a:ext>
                  </a:extLst>
                </a:gridCol>
                <a:gridCol w="1552427">
                  <a:extLst>
                    <a:ext uri="{9D8B030D-6E8A-4147-A177-3AD203B41FA5}">
                      <a16:colId xmlns:a16="http://schemas.microsoft.com/office/drawing/2014/main" val="2496970354"/>
                    </a:ext>
                  </a:extLst>
                </a:gridCol>
                <a:gridCol w="1649761">
                  <a:extLst>
                    <a:ext uri="{9D8B030D-6E8A-4147-A177-3AD203B41FA5}">
                      <a16:colId xmlns:a16="http://schemas.microsoft.com/office/drawing/2014/main" val="2382669038"/>
                    </a:ext>
                  </a:extLst>
                </a:gridCol>
                <a:gridCol w="1723975">
                  <a:extLst>
                    <a:ext uri="{9D8B030D-6E8A-4147-A177-3AD203B41FA5}">
                      <a16:colId xmlns:a16="http://schemas.microsoft.com/office/drawing/2014/main" val="703666740"/>
                    </a:ext>
                  </a:extLst>
                </a:gridCol>
                <a:gridCol w="1138774">
                  <a:extLst>
                    <a:ext uri="{9D8B030D-6E8A-4147-A177-3AD203B41FA5}">
                      <a16:colId xmlns:a16="http://schemas.microsoft.com/office/drawing/2014/main" val="3656135748"/>
                    </a:ext>
                  </a:extLst>
                </a:gridCol>
              </a:tblGrid>
              <a:tr h="373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Назва програмного продукту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Призначення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роботі з клієнтом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роботі персоналу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продажам та </a:t>
                      </a:r>
                      <a:r>
                        <a:rPr lang="ru-RU" sz="1200">
                          <a:effectLst/>
                        </a:rPr>
                        <a:t>контролю даних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</a:rPr>
                        <a:t>Особливості роботи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\Підключення додаткових програмних рішень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Надійність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extLst>
                  <a:ext uri="{0D108BD9-81ED-4DB2-BD59-A6C34878D82A}">
                    <a16:rowId xmlns:a16="http://schemas.microsoft.com/office/drawing/2014/main" val="463897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76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11356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Електронні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меню та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самообслуговування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uk-UA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416C2ECC-DA86-4C71-B00A-4BA29C9F2EAD}"/>
              </a:ext>
            </a:extLst>
          </p:cNvPr>
          <p:cNvSpPr txBox="1"/>
          <p:nvPr/>
        </p:nvSpPr>
        <p:spPr>
          <a:xfrm>
            <a:off x="9420510" y="6200219"/>
            <a:ext cx="2108102" cy="3965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80"/>
              </a:lnSpc>
            </a:pPr>
            <a:r>
              <a:rPr lang="en-US" sz="2000" dirty="0">
                <a:solidFill>
                  <a:srgbClr val="000000"/>
                </a:solidFill>
                <a:latin typeface="Playfair Display Bold"/>
              </a:rPr>
              <a:t>Profit Menu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BF6538E9-174A-4BE7-841F-9C6681819B38}"/>
              </a:ext>
            </a:extLst>
          </p:cNvPr>
          <p:cNvSpPr txBox="1"/>
          <p:nvPr/>
        </p:nvSpPr>
        <p:spPr>
          <a:xfrm>
            <a:off x="602555" y="4072529"/>
            <a:ext cx="1770531" cy="3792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en-US" dirty="0" err="1">
                <a:solidFill>
                  <a:srgbClr val="000000"/>
                </a:solidFill>
                <a:latin typeface="Playfair Display Bold"/>
              </a:rPr>
              <a:t>ChoiceQRoster</a:t>
            </a:r>
            <a:endParaRPr lang="en-US" dirty="0">
              <a:solidFill>
                <a:srgbClr val="000000"/>
              </a:solidFill>
              <a:latin typeface="Playfair Display Bold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DD7C1C98-5279-4B47-811D-C360032604FB}"/>
              </a:ext>
            </a:extLst>
          </p:cNvPr>
          <p:cNvSpPr txBox="1"/>
          <p:nvPr/>
        </p:nvSpPr>
        <p:spPr>
          <a:xfrm>
            <a:off x="6399534" y="4115967"/>
            <a:ext cx="1797409" cy="384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uk-UA" sz="2000" dirty="0">
                <a:solidFill>
                  <a:srgbClr val="000000"/>
                </a:solidFill>
                <a:latin typeface="Playfair Display Bold"/>
              </a:rPr>
              <a:t>  </a:t>
            </a:r>
            <a:r>
              <a:rPr lang="en-US" sz="2000" dirty="0">
                <a:solidFill>
                  <a:srgbClr val="000000"/>
                </a:solidFill>
                <a:latin typeface="Playfair Display Bold"/>
              </a:rPr>
              <a:t>Smart Menu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9C74ED11-559A-4471-89D8-64F91023F481}"/>
              </a:ext>
            </a:extLst>
          </p:cNvPr>
          <p:cNvSpPr txBox="1"/>
          <p:nvPr/>
        </p:nvSpPr>
        <p:spPr>
          <a:xfrm>
            <a:off x="3479703" y="6276327"/>
            <a:ext cx="1806710" cy="3792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80"/>
              </a:lnSpc>
            </a:pPr>
            <a:r>
              <a:rPr lang="en-US" dirty="0" err="1">
                <a:solidFill>
                  <a:srgbClr val="000000"/>
                </a:solidFill>
                <a:latin typeface="Playfair Display Bold"/>
              </a:rPr>
              <a:t>eMenu</a:t>
            </a:r>
            <a:endParaRPr lang="en-US" dirty="0">
              <a:solidFill>
                <a:srgbClr val="000000"/>
              </a:solidFill>
              <a:latin typeface="Playfair Display Bold"/>
            </a:endParaRPr>
          </a:p>
        </p:txBody>
      </p:sp>
      <p:pic>
        <p:nvPicPr>
          <p:cNvPr id="26" name="Рисунок 25" descr="Можна використовувати як сайт-візитку - ChoiceQR">
            <a:extLst>
              <a:ext uri="{FF2B5EF4-FFF2-40B4-BE49-F238E27FC236}">
                <a16:creationId xmlns:a16="http://schemas.microsoft.com/office/drawing/2014/main" id="{3EDAA810-4E7B-4892-8AB4-58C87F0B2ED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8" y="1751174"/>
            <a:ext cx="2929255" cy="206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3955C2B-CFED-4609-8AAB-1FF42A72B4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715" y="2346975"/>
            <a:ext cx="863640" cy="1725554"/>
          </a:xfrm>
          <a:prstGeom prst="rect">
            <a:avLst/>
          </a:prstGeom>
          <a:noFill/>
        </p:spPr>
      </p:pic>
      <p:pic>
        <p:nvPicPr>
          <p:cNvPr id="5122" name="Picture 2" descr="e-Menu Digital Tablet Menu for Restaurants | Protel">
            <a:extLst>
              <a:ext uri="{FF2B5EF4-FFF2-40B4-BE49-F238E27FC236}">
                <a16:creationId xmlns:a16="http://schemas.microsoft.com/office/drawing/2014/main" id="{0F39FFA4-8F3A-417D-AF8A-16A3B4AC6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039" y="3526971"/>
            <a:ext cx="2431762" cy="267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A306096-B2C1-46B7-BDE6-1EA8F4F048A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80" y="1751174"/>
            <a:ext cx="2724120" cy="2364793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9F79F7-89E9-4D7C-810C-3F32FF4D74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7677" y="3456330"/>
            <a:ext cx="2900392" cy="28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511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11356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Електронні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меню та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самообслуговування</a:t>
            </a:r>
            <a:endParaRPr lang="uk-UA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1B99D9CB-EB34-4B14-94EA-F09EC75939AD}"/>
              </a:ext>
            </a:extLst>
          </p:cNvPr>
          <p:cNvGraphicFramePr>
            <a:graphicFrameLocks noGrp="1"/>
          </p:cNvGraphicFramePr>
          <p:nvPr/>
        </p:nvGraphicFramePr>
        <p:xfrm>
          <a:off x="172444" y="1410583"/>
          <a:ext cx="11761647" cy="53649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6222">
                  <a:extLst>
                    <a:ext uri="{9D8B030D-6E8A-4147-A177-3AD203B41FA5}">
                      <a16:colId xmlns:a16="http://schemas.microsoft.com/office/drawing/2014/main" val="2220100273"/>
                    </a:ext>
                  </a:extLst>
                </a:gridCol>
                <a:gridCol w="2118365">
                  <a:extLst>
                    <a:ext uri="{9D8B030D-6E8A-4147-A177-3AD203B41FA5}">
                      <a16:colId xmlns:a16="http://schemas.microsoft.com/office/drawing/2014/main" val="1883402938"/>
                    </a:ext>
                  </a:extLst>
                </a:gridCol>
                <a:gridCol w="2295612">
                  <a:extLst>
                    <a:ext uri="{9D8B030D-6E8A-4147-A177-3AD203B41FA5}">
                      <a16:colId xmlns:a16="http://schemas.microsoft.com/office/drawing/2014/main" val="449536611"/>
                    </a:ext>
                  </a:extLst>
                </a:gridCol>
                <a:gridCol w="2290724">
                  <a:extLst>
                    <a:ext uri="{9D8B030D-6E8A-4147-A177-3AD203B41FA5}">
                      <a16:colId xmlns:a16="http://schemas.microsoft.com/office/drawing/2014/main" val="2975079335"/>
                    </a:ext>
                  </a:extLst>
                </a:gridCol>
                <a:gridCol w="2290724">
                  <a:extLst>
                    <a:ext uri="{9D8B030D-6E8A-4147-A177-3AD203B41FA5}">
                      <a16:colId xmlns:a16="http://schemas.microsoft.com/office/drawing/2014/main" val="2020767365"/>
                    </a:ext>
                  </a:extLst>
                </a:gridCol>
              </a:tblGrid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tabLst>
                          <a:tab pos="243840" algn="l"/>
                        </a:tabLst>
                      </a:pPr>
                      <a:r>
                        <a:rPr lang="uk-UA" sz="1050" dirty="0">
                          <a:effectLst/>
                        </a:rPr>
                        <a:t>	Найменування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ChoiceQR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en-US" sz="1050" dirty="0" err="1">
                          <a:effectLst/>
                        </a:rPr>
                        <a:t>eM</a:t>
                      </a:r>
                      <a:r>
                        <a:rPr lang="uk-UA" sz="1050" dirty="0" err="1">
                          <a:effectLst/>
                        </a:rPr>
                        <a:t>enu</a:t>
                      </a:r>
                      <a:r>
                        <a:rPr lang="uk-UA" sz="1050" dirty="0">
                          <a:effectLst/>
                        </a:rPr>
                        <a:t> 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Smart Menu 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Profit Menu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975879428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Інформація про страву: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 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4291758375"/>
                  </a:ext>
                </a:extLst>
              </a:tr>
              <a:tr h="939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Склад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021186442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Калорійність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771720861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Час приготування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4129912609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Топінги\добавки до страв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593821578"/>
                  </a:ext>
                </a:extLst>
              </a:tr>
              <a:tr h="939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Пошук страв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4169825526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Сортування страв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761498267"/>
                  </a:ext>
                </a:extLst>
              </a:tr>
              <a:tr h="939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Стоп-лист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081109896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Кнопка виклику офіціанта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4126489316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Багатомовна підтримка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105011586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Система кроспродажів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-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844296066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Доступ до Інтернет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-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769210640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Реклама партнерів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4058921429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Посередник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Немає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Немає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Адміністратор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Немає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74592560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Сумісність з ОС 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Будь яка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Android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iOS Android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Будь яка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2775835673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Наповнення меню: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 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1380492467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Рейтинг страв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2929949907"/>
                  </a:ext>
                </a:extLst>
              </a:tr>
              <a:tr h="939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Оцінка страв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-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2115313431"/>
                  </a:ext>
                </a:extLst>
              </a:tr>
              <a:tr h="3074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Реалізація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На мобільних пристроях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На планшетах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На планшетах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На мобільних пристроях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086199819"/>
                  </a:ext>
                </a:extLst>
              </a:tr>
              <a:tr h="9395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Надання ПЗ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Так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Так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Ні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Ні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2479713908"/>
                  </a:ext>
                </a:extLst>
              </a:tr>
              <a:tr h="200701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Збереження даних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ПК (сервер)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ПК (сервер)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Хмара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</a:pPr>
                      <a:r>
                        <a:rPr lang="uk-UA" sz="1050" dirty="0">
                          <a:effectLst/>
                        </a:rPr>
                        <a:t>Хмара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1164225998"/>
                  </a:ext>
                </a:extLst>
              </a:tr>
              <a:tr h="627704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</a:pPr>
                      <a:r>
                        <a:rPr lang="uk-UA" sz="1050">
                          <a:effectLst/>
                        </a:rPr>
                        <a:t>Додаткові компоненти</a:t>
                      </a:r>
                      <a:endParaRPr lang="ru-UA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Планшети</a:t>
                      </a:r>
                      <a:endParaRPr lang="ru-UA" sz="1050" dirty="0">
                        <a:effectLst/>
                      </a:endParaRP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Чохли для планшета</a:t>
                      </a:r>
                      <a:endParaRPr lang="ru-UA" sz="1050" dirty="0">
                        <a:effectLst/>
                      </a:endParaRP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Мережа </a:t>
                      </a:r>
                      <a:r>
                        <a:rPr lang="en-US" sz="1050" dirty="0">
                          <a:effectLst/>
                        </a:rPr>
                        <a:t>WIFI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Чохли для планшета</a:t>
                      </a:r>
                      <a:endParaRPr lang="ru-UA" sz="1050" dirty="0">
                        <a:effectLst/>
                      </a:endParaRPr>
                    </a:p>
                    <a:p>
                      <a:pPr indent="450215" algn="ctr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Мережа </a:t>
                      </a:r>
                      <a:r>
                        <a:rPr lang="en-US" sz="1050" dirty="0">
                          <a:effectLst/>
                        </a:rPr>
                        <a:t>WIFI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Планшети</a:t>
                      </a:r>
                      <a:endParaRPr lang="ru-UA" sz="1050" dirty="0">
                        <a:effectLst/>
                      </a:endParaRP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Чохли для планшета</a:t>
                      </a:r>
                      <a:endParaRPr lang="ru-UA" sz="1050" dirty="0">
                        <a:effectLst/>
                      </a:endParaRPr>
                    </a:p>
                    <a:p>
                      <a:pPr indent="450215" algn="just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Мережа </a:t>
                      </a:r>
                      <a:r>
                        <a:rPr lang="en-US" sz="1050" dirty="0">
                          <a:effectLst/>
                        </a:rPr>
                        <a:t>WIFI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</a:pPr>
                      <a:r>
                        <a:rPr lang="uk-UA" sz="1050" dirty="0">
                          <a:effectLst/>
                        </a:rPr>
                        <a:t>Екран на кухню</a:t>
                      </a:r>
                      <a:endParaRPr lang="ru-UA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44" marR="19044" marT="0" marB="0"/>
                </a:tc>
                <a:extLst>
                  <a:ext uri="{0D108BD9-81ED-4DB2-BD59-A6C34878D82A}">
                    <a16:rowId xmlns:a16="http://schemas.microsoft.com/office/drawing/2014/main" val="3832672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737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Обґрунтування необхідності оптимізації процесів на підприємстві ресторанного бізнесу шляхом впровадження інформаційних технологій (на прикладі електронного меню)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555489" y="3376247"/>
            <a:ext cx="644008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Замовлення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за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допомогою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ПАПЕРОВОГО меню</a:t>
            </a:r>
            <a:endParaRPr lang="uk-UA" sz="2000" b="1" dirty="0">
              <a:effectLst/>
              <a:latin typeface="Playfair Display Bold" panose="00000800000000000000" pitchFamily="2" charset="-52"/>
              <a:ea typeface="Times New Roman" panose="02020603050405020304" pitchFamily="18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C1D38F8-9488-47C3-B4F9-5316E96E64A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9" y="1776814"/>
            <a:ext cx="7902711" cy="15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2A0C70A-0CF9-4562-8F90-FC4996C2D36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942" y="4119333"/>
            <a:ext cx="4669971" cy="1389918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C207D58-9DFF-4B65-8741-B0AF4A13C55C}"/>
              </a:ext>
            </a:extLst>
          </p:cNvPr>
          <p:cNvSpPr txBox="1"/>
          <p:nvPr/>
        </p:nvSpPr>
        <p:spPr>
          <a:xfrm>
            <a:off x="4996543" y="5509251"/>
            <a:ext cx="659248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Замовлення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за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допомогою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ЕЛЕКТРОННОГО меню</a:t>
            </a:r>
            <a:endParaRPr lang="uk-UA" sz="2000" b="1" dirty="0">
              <a:effectLst/>
              <a:latin typeface="Playfair Display Bold" panose="00000800000000000000" pitchFamily="2" charset="-52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67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271409" y="5915106"/>
            <a:ext cx="536646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Модель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організаційної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структури</a:t>
            </a:r>
            <a:endParaRPr lang="uk-UA" sz="2000" b="1" dirty="0">
              <a:effectLst/>
              <a:latin typeface="Playfair Display Bold" panose="00000800000000000000" pitchFamily="2" charset="-52"/>
              <a:ea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C207D58-9DFF-4B65-8741-B0AF4A13C55C}"/>
              </a:ext>
            </a:extLst>
          </p:cNvPr>
          <p:cNvSpPr txBox="1"/>
          <p:nvPr/>
        </p:nvSpPr>
        <p:spPr>
          <a:xfrm>
            <a:off x="6554129" y="5915106"/>
            <a:ext cx="491352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Модель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поточної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інфраструктури</a:t>
            </a:r>
            <a:endParaRPr lang="uk-UA" sz="2000" b="1" dirty="0">
              <a:effectLst/>
              <a:latin typeface="Playfair Display Bold" panose="00000800000000000000" pitchFamily="2" charset="-52"/>
              <a:ea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DF5187-177B-4659-863A-C735254FF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09" y="2956746"/>
            <a:ext cx="5366463" cy="2958360"/>
          </a:xfrm>
          <a:prstGeom prst="rect">
            <a:avLst/>
          </a:prstGeom>
          <a:effectLst>
            <a:outerShdw blurRad="50800" dist="50800" dir="5400000" sx="104000" sy="104000" algn="ctr" rotWithShape="0">
              <a:schemeClr val="accent1">
                <a:lumMod val="20000"/>
                <a:lumOff val="80000"/>
              </a:scheme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2E2DD6A-763D-4A59-9B6E-6DD3F4FA740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864" y="3128547"/>
            <a:ext cx="4568054" cy="2614758"/>
          </a:xfrm>
          <a:prstGeom prst="rect">
            <a:avLst/>
          </a:prstGeom>
          <a:noFill/>
          <a:effectLst>
            <a:outerShdw blurRad="50800" dist="50800" dir="5400000" sx="105000" sy="105000" algn="ctr" rotWithShape="0">
              <a:schemeClr val="accent1">
                <a:lumMod val="20000"/>
                <a:lumOff val="80000"/>
              </a:scheme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0" y="1497251"/>
            <a:ext cx="124423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/>
              <a:t>Synergy</a:t>
            </a:r>
            <a:r>
              <a:rPr lang="ru-RU" b="1" dirty="0"/>
              <a:t> Group - </a:t>
            </a:r>
            <a:r>
              <a:rPr lang="ru-RU" dirty="0"/>
              <a:t>велика </a:t>
            </a:r>
            <a:r>
              <a:rPr lang="ru-RU" dirty="0" err="1"/>
              <a:t>одеська</a:t>
            </a:r>
            <a:r>
              <a:rPr lang="ru-RU" dirty="0"/>
              <a:t> мережа </a:t>
            </a:r>
            <a:r>
              <a:rPr lang="ru-RU" dirty="0" err="1"/>
              <a:t>закладів</a:t>
            </a:r>
            <a:r>
              <a:rPr lang="ru-RU" dirty="0"/>
              <a:t> </a:t>
            </a:r>
            <a:r>
              <a:rPr lang="ru-RU" dirty="0" err="1"/>
              <a:t>харчування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b="1" dirty="0"/>
              <a:t> </a:t>
            </a:r>
            <a:r>
              <a:rPr lang="ru-RU" b="1" dirty="0" err="1"/>
              <a:t>Місія</a:t>
            </a:r>
            <a:r>
              <a:rPr lang="ru-RU" b="1" dirty="0"/>
              <a:t> ресторану: </a:t>
            </a:r>
            <a:r>
              <a:rPr lang="ru-RU" dirty="0" err="1"/>
              <a:t>задоволення</a:t>
            </a:r>
            <a:r>
              <a:rPr lang="ru-RU" dirty="0"/>
              <a:t> потреб </a:t>
            </a:r>
            <a:r>
              <a:rPr lang="ru-RU" dirty="0" err="1"/>
              <a:t>сучасної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 в </a:t>
            </a:r>
            <a:r>
              <a:rPr lang="ru-RU" dirty="0" err="1"/>
              <a:t>їжі</a:t>
            </a:r>
            <a:r>
              <a:rPr lang="ru-RU" dirty="0"/>
              <a:t> та </a:t>
            </a:r>
            <a:r>
              <a:rPr lang="ru-RU" dirty="0" err="1"/>
              <a:t>відпочинок</a:t>
            </a:r>
            <a:r>
              <a:rPr lang="ru-RU" dirty="0"/>
              <a:t>, </a:t>
            </a:r>
            <a:r>
              <a:rPr lang="ru-RU" dirty="0" err="1"/>
              <a:t>гарний</a:t>
            </a:r>
            <a:r>
              <a:rPr lang="ru-RU" dirty="0"/>
              <a:t> час </a:t>
            </a:r>
            <a:r>
              <a:rPr lang="ru-RU" dirty="0" err="1"/>
              <a:t>проведення</a:t>
            </a:r>
            <a:r>
              <a:rPr lang="ru-RU" dirty="0"/>
              <a:t>. </a:t>
            </a:r>
            <a:r>
              <a:rPr lang="ru-RU" dirty="0" err="1"/>
              <a:t>Індивідуальний</a:t>
            </a:r>
            <a:r>
              <a:rPr lang="ru-RU" dirty="0"/>
              <a:t> </a:t>
            </a:r>
            <a:r>
              <a:rPr lang="ru-RU" dirty="0" err="1"/>
              <a:t>підхід</a:t>
            </a:r>
            <a:r>
              <a:rPr lang="ru-RU" dirty="0"/>
              <a:t> до кожного </a:t>
            </a:r>
            <a:r>
              <a:rPr lang="ru-RU" dirty="0" err="1"/>
              <a:t>клієнту</a:t>
            </a:r>
            <a:r>
              <a:rPr lang="ru-RU" dirty="0"/>
              <a:t>.</a:t>
            </a: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300869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07357"/>
            <a:ext cx="12192000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6342006" y="6062009"/>
            <a:ext cx="569396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Зв'язок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бізнес-процесів</a:t>
            </a:r>
            <a:r>
              <a:rPr lang="ru-RU" sz="2000" b="1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та </a:t>
            </a:r>
            <a:r>
              <a:rPr lang="ru-RU" sz="2000" b="1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бізнес-функцій</a:t>
            </a:r>
            <a:endParaRPr lang="uk-UA" sz="2000" b="1" dirty="0">
              <a:effectLst/>
              <a:latin typeface="Playfair Display Bold" panose="00000800000000000000" pitchFamily="2" charset="-52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992416" y="1650116"/>
            <a:ext cx="477818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err="1">
                <a:latin typeface="Playfair Display Bold" panose="00000800000000000000" pitchFamily="2" charset="-52"/>
              </a:rPr>
              <a:t>Основні</a:t>
            </a:r>
            <a:r>
              <a:rPr lang="ru-RU" b="1" dirty="0">
                <a:latin typeface="Playfair Display Bold" panose="00000800000000000000" pitchFamily="2" charset="-52"/>
              </a:rPr>
              <a:t> </a:t>
            </a:r>
            <a:r>
              <a:rPr lang="ru-RU" b="1" dirty="0" err="1">
                <a:latin typeface="Playfair Display Bold" panose="00000800000000000000" pitchFamily="2" charset="-52"/>
              </a:rPr>
              <a:t>бізнес-процеси</a:t>
            </a:r>
            <a:r>
              <a:rPr lang="ru-RU" b="1" dirty="0">
                <a:latin typeface="Playfair Display Bold" panose="00000800000000000000" pitchFamily="2" charset="-52"/>
              </a:rPr>
              <a:t> в </a:t>
            </a:r>
            <a:r>
              <a:rPr lang="ru-RU" sz="1800" b="1" dirty="0">
                <a:latin typeface="Playfair Display Bold" panose="00000800000000000000" pitchFamily="2" charset="-52"/>
                <a:cs typeface="Times New Roman" panose="02020603050405020304" pitchFamily="18" charset="0"/>
              </a:rPr>
              <a:t>SYNERGY </a:t>
            </a:r>
            <a:r>
              <a:rPr lang="ru-RU" b="1" dirty="0">
                <a:latin typeface="Playfair Display Bold" panose="00000800000000000000" pitchFamily="2" charset="-52"/>
              </a:rPr>
              <a:t>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72C617-5A84-4439-B796-40A8ABA3030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082" y="1866583"/>
            <a:ext cx="4734426" cy="42076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79F06174-A782-47AD-BAB7-0E9E280D89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6547395"/>
              </p:ext>
            </p:extLst>
          </p:nvPr>
        </p:nvGraphicFramePr>
        <p:xfrm>
          <a:off x="156032" y="2048310"/>
          <a:ext cx="6450956" cy="4309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1956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9" y="107357"/>
            <a:ext cx="12069452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763204" y="1564810"/>
            <a:ext cx="11011069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Playfair Display Bold" panose="00000800000000000000" pitchFamily="2" charset="-52"/>
              </a:rPr>
              <a:t>Проектування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процесів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обслуговування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в </a:t>
            </a:r>
            <a:r>
              <a:rPr lang="ru-RU" sz="2000" b="1" dirty="0" err="1">
                <a:latin typeface="Playfair Display Bold" panose="00000800000000000000" pitchFamily="2" charset="-52"/>
              </a:rPr>
              <a:t>умовах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впровадження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електронного</a:t>
            </a:r>
            <a:r>
              <a:rPr lang="ru-RU" sz="2000" b="1" dirty="0">
                <a:latin typeface="Playfair Display Bold" panose="00000800000000000000" pitchFamily="2" charset="-52"/>
              </a:rPr>
              <a:t> меню</a:t>
            </a:r>
          </a:p>
          <a:p>
            <a:endParaRPr lang="ru-RU" sz="800" b="1" dirty="0">
              <a:latin typeface="Playfair Display Bold" panose="00000800000000000000" pitchFamily="2" charset="-52"/>
            </a:endParaRPr>
          </a:p>
          <a:p>
            <a:pPr algn="ctr"/>
            <a:r>
              <a:rPr lang="en-US" sz="2000" b="1" dirty="0">
                <a:latin typeface="Playfair Display Bold" panose="00000800000000000000" pitchFamily="2" charset="-52"/>
              </a:rPr>
              <a:t>SADT-</a:t>
            </a:r>
            <a:r>
              <a:rPr lang="uk-UA" sz="2000" b="1" dirty="0">
                <a:latin typeface="Playfair Display Bold" panose="00000800000000000000" pitchFamily="2" charset="-52"/>
              </a:rPr>
              <a:t>моделювання</a:t>
            </a:r>
            <a:endParaRPr lang="ru-RU" sz="2000" b="1" dirty="0">
              <a:latin typeface="Playfair Display Bold" panose="000008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73E58F-AB69-4226-8223-07F3BB2A957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4" y="2480161"/>
            <a:ext cx="5903595" cy="298830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20F584B-EF28-4C02-8ED6-3BB9A0602BA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706" y="2895600"/>
            <a:ext cx="6814541" cy="353209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379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365144" y="1562248"/>
            <a:ext cx="1101106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Playfair Display Bold" panose="00000800000000000000" pitchFamily="2" charset="-52"/>
              </a:rPr>
              <a:t>Проектування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процесів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обслуговування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в </a:t>
            </a:r>
            <a:r>
              <a:rPr lang="ru-RU" sz="2000" b="1" dirty="0" err="1">
                <a:latin typeface="Playfair Display Bold" panose="00000800000000000000" pitchFamily="2" charset="-52"/>
              </a:rPr>
              <a:t>умовах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впровадження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електронного</a:t>
            </a:r>
            <a:r>
              <a:rPr lang="ru-RU" sz="2000" b="1" dirty="0">
                <a:latin typeface="Playfair Display Bold" panose="00000800000000000000" pitchFamily="2" charset="-52"/>
              </a:rPr>
              <a:t> меню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4D70A8-8F4F-4F52-B528-B9B24B2FC0A2}"/>
              </a:ext>
            </a:extLst>
          </p:cNvPr>
          <p:cNvSpPr txBox="1"/>
          <p:nvPr/>
        </p:nvSpPr>
        <p:spPr>
          <a:xfrm>
            <a:off x="854710" y="2141237"/>
            <a:ext cx="403560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Playfair Display Bold" panose="00000800000000000000" pitchFamily="2" charset="-52"/>
              </a:rPr>
              <a:t>Модель </a:t>
            </a:r>
            <a:r>
              <a:rPr lang="en-US" sz="2000" b="1" i="1" dirty="0">
                <a:latin typeface="Playfair Display Bold" panose="00000800000000000000" pitchFamily="2" charset="-52"/>
              </a:rPr>
              <a:t>AS-IS</a:t>
            </a:r>
            <a:endParaRPr lang="ru-RU" sz="2000" b="1" i="1" dirty="0">
              <a:latin typeface="Playfair Display Bold" panose="00000800000000000000" pitchFamily="2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A24ACF-946E-42A4-BCA1-BF33B96036A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10" y="2526051"/>
            <a:ext cx="5420584" cy="314860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56CB7A-1C17-492B-A6CF-A1D2B257E91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944" y="3602238"/>
            <a:ext cx="5029668" cy="298704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E1566F2-962A-4C04-A9B1-C37F422D9440}"/>
              </a:ext>
            </a:extLst>
          </p:cNvPr>
          <p:cNvSpPr txBox="1"/>
          <p:nvPr/>
        </p:nvSpPr>
        <p:spPr>
          <a:xfrm>
            <a:off x="7103110" y="3148734"/>
            <a:ext cx="403560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Playfair Display Bold" panose="00000800000000000000" pitchFamily="2" charset="-52"/>
              </a:rPr>
              <a:t>Модель </a:t>
            </a:r>
            <a:r>
              <a:rPr lang="en-US" sz="2000" b="1" i="1" dirty="0">
                <a:latin typeface="Playfair Display Bold" panose="00000800000000000000" pitchFamily="2" charset="-52"/>
              </a:rPr>
              <a:t>TO-BE</a:t>
            </a:r>
            <a:endParaRPr lang="ru-RU" sz="2000" b="1" i="1" dirty="0">
              <a:latin typeface="Playfair Display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83178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365144" y="1562248"/>
            <a:ext cx="1101106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Playfair Display Bold" panose="00000800000000000000" pitchFamily="2" charset="-52"/>
              </a:rPr>
              <a:t>Проектування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процесів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обслуговування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в </a:t>
            </a:r>
            <a:r>
              <a:rPr lang="ru-RU" sz="2000" b="1" dirty="0" err="1">
                <a:latin typeface="Playfair Display Bold" panose="00000800000000000000" pitchFamily="2" charset="-52"/>
              </a:rPr>
              <a:t>умовах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впровадження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електронного</a:t>
            </a:r>
            <a:r>
              <a:rPr lang="ru-RU" sz="2000" b="1" dirty="0">
                <a:latin typeface="Playfair Display Bold" panose="00000800000000000000" pitchFamily="2" charset="-52"/>
              </a:rPr>
              <a:t> меню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4D70A8-8F4F-4F52-B528-B9B24B2FC0A2}"/>
              </a:ext>
            </a:extLst>
          </p:cNvPr>
          <p:cNvSpPr txBox="1"/>
          <p:nvPr/>
        </p:nvSpPr>
        <p:spPr>
          <a:xfrm>
            <a:off x="4238454" y="2022368"/>
            <a:ext cx="403560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Playfair Display Bold" panose="00000800000000000000" pitchFamily="2" charset="-52"/>
              </a:rPr>
              <a:t>Діаграма послідовності</a:t>
            </a:r>
            <a:endParaRPr lang="ru-RU" sz="2000" b="1" i="1" dirty="0">
              <a:latin typeface="Playfair Display Bold" panose="00000800000000000000" pitchFamily="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12FD666-63E1-469F-8795-218D3C6495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554" y="2411507"/>
            <a:ext cx="8543364" cy="4339136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889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365144" y="1562248"/>
            <a:ext cx="1101106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Playfair Display Bold" panose="00000800000000000000" pitchFamily="2" charset="-52"/>
              </a:rPr>
              <a:t>Проектування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процесів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обслуговування</a:t>
            </a:r>
            <a:r>
              <a:rPr lang="ru-RU" sz="2000" b="1" dirty="0">
                <a:latin typeface="Playfair Display Bold" panose="00000800000000000000" pitchFamily="2" charset="-52"/>
              </a:rPr>
              <a:t> в </a:t>
            </a:r>
            <a:r>
              <a:rPr lang="ru-RU" sz="2000" b="1" dirty="0" err="1">
                <a:latin typeface="Playfair Display Bold" panose="00000800000000000000" pitchFamily="2" charset="-52"/>
              </a:rPr>
              <a:t>умовах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впровадження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електронного</a:t>
            </a:r>
            <a:r>
              <a:rPr lang="ru-RU" sz="2000" b="1" dirty="0">
                <a:latin typeface="Playfair Display Bold" panose="00000800000000000000" pitchFamily="2" charset="-52"/>
              </a:rPr>
              <a:t> меню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4D70A8-8F4F-4F52-B528-B9B24B2FC0A2}"/>
              </a:ext>
            </a:extLst>
          </p:cNvPr>
          <p:cNvSpPr txBox="1"/>
          <p:nvPr/>
        </p:nvSpPr>
        <p:spPr>
          <a:xfrm>
            <a:off x="3737985" y="2193732"/>
            <a:ext cx="455370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Playfair Display Bold" panose="00000800000000000000" pitchFamily="2" charset="-52"/>
              </a:rPr>
              <a:t>База даних проектованої системи</a:t>
            </a:r>
            <a:endParaRPr lang="ru-RU" sz="2000" b="1" i="1" dirty="0">
              <a:latin typeface="Playfair Display Bold" panose="000008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72C57F-9933-4E54-AB0D-F9FC4264C9D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561" y="2728200"/>
            <a:ext cx="7459745" cy="378426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7BA5E4-10FA-483B-A31A-E5CB20DB5B59}"/>
              </a:ext>
            </a:extLst>
          </p:cNvPr>
          <p:cNvSpPr txBox="1"/>
          <p:nvPr/>
        </p:nvSpPr>
        <p:spPr>
          <a:xfrm>
            <a:off x="365144" y="2682537"/>
            <a:ext cx="3773223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000" dirty="0">
                <a:latin typeface="Playfair Display Bold" panose="00000800000000000000" pitchFamily="2" charset="-52"/>
              </a:rPr>
              <a:t>Таблиця </a:t>
            </a:r>
            <a:r>
              <a:rPr lang="en-US" sz="1000" dirty="0">
                <a:latin typeface="Playfair Display Bold" panose="00000800000000000000" pitchFamily="2" charset="-52"/>
              </a:rPr>
              <a:t>Menu (</a:t>
            </a:r>
            <a:r>
              <a:rPr lang="ru-RU" sz="1000" dirty="0">
                <a:latin typeface="Playfair Display Bold" panose="00000800000000000000" pitchFamily="2" charset="-52"/>
              </a:rPr>
              <a:t>Меню), </a:t>
            </a:r>
            <a:r>
              <a:rPr lang="ru-RU" sz="1000" dirty="0" err="1">
                <a:latin typeface="Playfair Display Bold" panose="00000800000000000000" pitchFamily="2" charset="-52"/>
              </a:rPr>
              <a:t>дані</a:t>
            </a:r>
            <a:r>
              <a:rPr lang="ru-RU" sz="1000" dirty="0">
                <a:latin typeface="Playfair Display Bold" panose="00000800000000000000" pitchFamily="2" charset="-52"/>
              </a:rPr>
              <a:t>, </a:t>
            </a:r>
            <a:r>
              <a:rPr lang="ru-RU" sz="1000" dirty="0" err="1">
                <a:latin typeface="Playfair Display Bold" panose="00000800000000000000" pitchFamily="2" charset="-52"/>
              </a:rPr>
              <a:t>які</a:t>
            </a:r>
            <a:r>
              <a:rPr lang="ru-RU" sz="1000" dirty="0">
                <a:latin typeface="Playfair Display Bold" panose="00000800000000000000" pitchFamily="2" charset="-52"/>
              </a:rPr>
              <a:t> </a:t>
            </a:r>
            <a:r>
              <a:rPr lang="ru-RU" sz="1000" dirty="0" err="1">
                <a:latin typeface="Playfair Display Bold" panose="00000800000000000000" pitchFamily="2" charset="-52"/>
              </a:rPr>
              <a:t>потрібні</a:t>
            </a:r>
            <a:r>
              <a:rPr lang="ru-RU" sz="1000" dirty="0">
                <a:latin typeface="Playfair Display Bold" panose="00000800000000000000" pitchFamily="2" charset="-52"/>
              </a:rPr>
              <a:t> для </a:t>
            </a:r>
            <a:r>
              <a:rPr lang="ru-RU" sz="1000" dirty="0" err="1">
                <a:latin typeface="Playfair Display Bold" panose="00000800000000000000" pitchFamily="2" charset="-52"/>
              </a:rPr>
              <a:t>роботи</a:t>
            </a:r>
            <a:r>
              <a:rPr lang="ru-RU" sz="1000" dirty="0">
                <a:latin typeface="Playfair Display Bold" panose="00000800000000000000" pitchFamily="2" charset="-52"/>
              </a:rPr>
              <a:t>: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IDmenu</a:t>
            </a:r>
            <a:r>
              <a:rPr lang="en-US" sz="1000" dirty="0">
                <a:latin typeface="Playfair Display Bold" panose="00000800000000000000" pitchFamily="2" charset="-52"/>
              </a:rPr>
              <a:t>;</a:t>
            </a:r>
          </a:p>
          <a:p>
            <a:r>
              <a:rPr lang="en-US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IDkuh</a:t>
            </a:r>
            <a:r>
              <a:rPr lang="en-US" sz="1000" dirty="0">
                <a:latin typeface="Playfair Display Bold" panose="00000800000000000000" pitchFamily="2" charset="-52"/>
              </a:rPr>
              <a:t>.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Таблиця </a:t>
            </a:r>
            <a:r>
              <a:rPr lang="en-US" sz="1000" dirty="0" err="1">
                <a:latin typeface="Playfair Display Bold" panose="00000800000000000000" pitchFamily="2" charset="-52"/>
              </a:rPr>
              <a:t>Kuhnya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>
                <a:latin typeface="Playfair Display Bold" panose="00000800000000000000" pitchFamily="2" charset="-52"/>
              </a:rPr>
              <a:t>Кухня):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IDkuh</a:t>
            </a:r>
            <a:r>
              <a:rPr lang="en-US" sz="1000" dirty="0">
                <a:latin typeface="Playfair Display Bold" panose="00000800000000000000" pitchFamily="2" charset="-52"/>
              </a:rPr>
              <a:t>;</a:t>
            </a:r>
          </a:p>
          <a:p>
            <a:r>
              <a:rPr lang="en-US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Nazva_kuhni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Назва_кухні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IDbludo</a:t>
            </a:r>
            <a:r>
              <a:rPr lang="en-US" sz="1000" dirty="0">
                <a:latin typeface="Playfair Display Bold" panose="00000800000000000000" pitchFamily="2" charset="-52"/>
              </a:rPr>
              <a:t>.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Таблиця </a:t>
            </a:r>
            <a:r>
              <a:rPr lang="en-US" sz="1000" dirty="0">
                <a:latin typeface="Playfair Display Bold" panose="00000800000000000000" pitchFamily="2" charset="-52"/>
              </a:rPr>
              <a:t>Strava (</a:t>
            </a:r>
            <a:r>
              <a:rPr lang="ru-RU" sz="1000" dirty="0" err="1">
                <a:latin typeface="Playfair Display Bold" panose="00000800000000000000" pitchFamily="2" charset="-52"/>
              </a:rPr>
              <a:t>Страва</a:t>
            </a:r>
            <a:r>
              <a:rPr lang="ru-RU" sz="1000" dirty="0">
                <a:latin typeface="Playfair Display Bold" panose="00000800000000000000" pitchFamily="2" charset="-52"/>
              </a:rPr>
              <a:t>):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IDbludo</a:t>
            </a:r>
            <a:r>
              <a:rPr lang="en-US" sz="1000" dirty="0">
                <a:latin typeface="Playfair Display Bold" panose="00000800000000000000" pitchFamily="2" charset="-52"/>
              </a:rPr>
              <a:t>;</a:t>
            </a:r>
          </a:p>
          <a:p>
            <a:r>
              <a:rPr lang="en-US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Nazva_stravi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Назва_страви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Sklad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>
                <a:latin typeface="Playfair Display Bold" panose="00000800000000000000" pitchFamily="2" charset="-52"/>
              </a:rPr>
              <a:t>Склад);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>
                <a:latin typeface="Playfair Display Bold" panose="00000800000000000000" pitchFamily="2" charset="-52"/>
              </a:rPr>
              <a:t>Prices (</a:t>
            </a:r>
            <a:r>
              <a:rPr lang="ru-RU" sz="1000" dirty="0" err="1">
                <a:latin typeface="Playfair Display Bold" panose="00000800000000000000" pitchFamily="2" charset="-52"/>
              </a:rPr>
              <a:t>Ціна</a:t>
            </a:r>
            <a:r>
              <a:rPr lang="ru-RU" sz="1000" dirty="0">
                <a:latin typeface="Playfair Display Bold" panose="00000800000000000000" pitchFamily="2" charset="-52"/>
              </a:rPr>
              <a:t>). 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Таблиця </a:t>
            </a:r>
            <a:r>
              <a:rPr lang="en-US" sz="1000" dirty="0">
                <a:latin typeface="Playfair Display Bold" panose="00000800000000000000" pitchFamily="2" charset="-52"/>
              </a:rPr>
              <a:t>Orders (</a:t>
            </a:r>
            <a:r>
              <a:rPr lang="ru-RU" sz="1000" dirty="0" err="1">
                <a:latin typeface="Playfair Display Bold" panose="00000800000000000000" pitchFamily="2" charset="-52"/>
              </a:rPr>
              <a:t>Замовлення</a:t>
            </a:r>
            <a:r>
              <a:rPr lang="ru-RU" sz="1000" dirty="0">
                <a:latin typeface="Playfair Display Bold" panose="00000800000000000000" pitchFamily="2" charset="-52"/>
              </a:rPr>
              <a:t>) :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IDzakaz</a:t>
            </a:r>
            <a:r>
              <a:rPr lang="en-US" sz="1000" dirty="0">
                <a:latin typeface="Playfair Display Bold" panose="00000800000000000000" pitchFamily="2" charset="-52"/>
              </a:rPr>
              <a:t>;</a:t>
            </a:r>
          </a:p>
          <a:p>
            <a:r>
              <a:rPr lang="en-US" sz="1000" dirty="0">
                <a:latin typeface="Playfair Display Bold" panose="00000800000000000000" pitchFamily="2" charset="-52"/>
              </a:rPr>
              <a:t>− Kode (</a:t>
            </a:r>
            <a:r>
              <a:rPr lang="ru-RU" sz="1000" dirty="0" err="1">
                <a:latin typeface="Playfair Display Bold" panose="00000800000000000000" pitchFamily="2" charset="-52"/>
              </a:rPr>
              <a:t>Кодування_замовлення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>
                <a:latin typeface="Playfair Display Bold" panose="00000800000000000000" pitchFamily="2" charset="-52"/>
              </a:rPr>
              <a:t>Status (</a:t>
            </a:r>
            <a:r>
              <a:rPr lang="ru-RU" sz="1000" dirty="0">
                <a:latin typeface="Playfair Display Bold" panose="00000800000000000000" pitchFamily="2" charset="-52"/>
              </a:rPr>
              <a:t>Статус);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Wait_time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Час_очікування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Counte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Кількість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Summ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>
                <a:latin typeface="Playfair Display Bold" panose="00000800000000000000" pitchFamily="2" charset="-52"/>
              </a:rPr>
              <a:t>Сума </a:t>
            </a:r>
            <a:r>
              <a:rPr lang="ru-RU" sz="1000" dirty="0" err="1">
                <a:latin typeface="Playfair Display Bold" panose="00000800000000000000" pitchFamily="2" charset="-52"/>
              </a:rPr>
              <a:t>замовлення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IDbludo</a:t>
            </a:r>
            <a:r>
              <a:rPr lang="en-US" sz="1000" dirty="0">
                <a:latin typeface="Playfair Display Bold" panose="00000800000000000000" pitchFamily="2" charset="-52"/>
              </a:rPr>
              <a:t>.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Таблиця </a:t>
            </a:r>
            <a:r>
              <a:rPr lang="en-US" sz="1000" dirty="0" err="1">
                <a:latin typeface="Playfair Display Bold" panose="00000800000000000000" pitchFamily="2" charset="-52"/>
              </a:rPr>
              <a:t>Klients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Клієнт</a:t>
            </a:r>
            <a:r>
              <a:rPr lang="ru-RU" sz="1000" dirty="0">
                <a:latin typeface="Playfair Display Bold" panose="00000800000000000000" pitchFamily="2" charset="-52"/>
              </a:rPr>
              <a:t>):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IDclient</a:t>
            </a:r>
            <a:r>
              <a:rPr lang="en-US" sz="1000" dirty="0">
                <a:latin typeface="Playfair Display Bold" panose="00000800000000000000" pitchFamily="2" charset="-52"/>
              </a:rPr>
              <a:t>;</a:t>
            </a:r>
          </a:p>
          <a:p>
            <a:r>
              <a:rPr lang="en-US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Name_k</a:t>
            </a:r>
            <a:r>
              <a:rPr lang="en-US" sz="1000" dirty="0">
                <a:latin typeface="Playfair Display Bold" panose="00000800000000000000" pitchFamily="2" charset="-52"/>
              </a:rPr>
              <a:t> (</a:t>
            </a:r>
            <a:r>
              <a:rPr lang="ru-RU" sz="1000" dirty="0" err="1">
                <a:latin typeface="Playfair Display Bold" panose="00000800000000000000" pitchFamily="2" charset="-52"/>
              </a:rPr>
              <a:t>Ім'я</a:t>
            </a:r>
            <a:r>
              <a:rPr lang="ru-RU" sz="1000" dirty="0">
                <a:latin typeface="Playfair Display Bold" panose="00000800000000000000" pitchFamily="2" charset="-52"/>
              </a:rPr>
              <a:t>  </a:t>
            </a:r>
            <a:r>
              <a:rPr lang="ru-RU" sz="1000" dirty="0" err="1">
                <a:latin typeface="Playfair Display Bold" panose="00000800000000000000" pitchFamily="2" charset="-52"/>
              </a:rPr>
              <a:t>клієнта</a:t>
            </a:r>
            <a:r>
              <a:rPr lang="ru-RU" sz="1000" dirty="0">
                <a:latin typeface="Playfair Display Bold" panose="00000800000000000000" pitchFamily="2" charset="-52"/>
              </a:rPr>
              <a:t>);</a:t>
            </a:r>
          </a:p>
          <a:p>
            <a:r>
              <a:rPr lang="ru-RU" sz="1000" dirty="0">
                <a:latin typeface="Playfair Display Bold" panose="00000800000000000000" pitchFamily="2" charset="-52"/>
              </a:rPr>
              <a:t>− </a:t>
            </a:r>
            <a:r>
              <a:rPr lang="en-US" sz="1000" dirty="0" err="1">
                <a:latin typeface="Playfair Display Bold" panose="00000800000000000000" pitchFamily="2" charset="-52"/>
              </a:rPr>
              <a:t>IDzakaz</a:t>
            </a:r>
            <a:r>
              <a:rPr lang="en-US" sz="1000" dirty="0">
                <a:latin typeface="Playfair Display Bold" panose="00000800000000000000" pitchFamily="2" charset="-5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10844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14747-2D63-413D-8AE0-66983B526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908" y="966560"/>
            <a:ext cx="11554100" cy="4463492"/>
          </a:xfrm>
        </p:spPr>
        <p:txBody>
          <a:bodyPr/>
          <a:lstStyle/>
          <a:p>
            <a:r>
              <a:rPr lang="ru-RU" b="1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Мета </a:t>
            </a:r>
            <a:r>
              <a:rPr lang="ru-RU" b="1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дипломної</a:t>
            </a:r>
            <a:r>
              <a:rPr lang="ru-RU" b="1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роботи</a:t>
            </a:r>
            <a:r>
              <a:rPr lang="ru-RU" b="1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Аналіз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інформаційних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систем для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ресторанів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та теоретико-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методологічне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обґрунтування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необхідності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впровадження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інформаційних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технологій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для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покращення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 діяльності </a:t>
            </a:r>
            <a:r>
              <a:rPr lang="ru-RU" dirty="0" err="1">
                <a:latin typeface="Playfair Display" panose="00000500000000000000" pitchFamily="2" charset="-52"/>
                <a:cs typeface="Times New Roman" panose="02020603050405020304" pitchFamily="18" charset="0"/>
              </a:rPr>
              <a:t>підприємства</a:t>
            </a:r>
            <a:r>
              <a:rPr lang="ru-RU" dirty="0">
                <a:latin typeface="Playfair Display" panose="00000500000000000000" pitchFamily="2" charset="-52"/>
                <a:cs typeface="Times New Roman" panose="02020603050405020304" pitchFamily="18" charset="0"/>
              </a:rPr>
              <a:t>.</a:t>
            </a:r>
            <a:endParaRPr lang="ru-UA" dirty="0">
              <a:latin typeface="Playfair Display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/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Постановка завдання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36470607-F652-49B2-A620-493EFC2DA136}"/>
              </a:ext>
            </a:extLst>
          </p:cNvPr>
          <p:cNvSpPr txBox="1"/>
          <p:nvPr/>
        </p:nvSpPr>
        <p:spPr>
          <a:xfrm>
            <a:off x="597706" y="2771010"/>
            <a:ext cx="8010814" cy="4272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Поставлена</a:t>
            </a:r>
            <a:r>
              <a:rPr lang="en-US" u="sng" dirty="0">
                <a:solidFill>
                  <a:srgbClr val="000000"/>
                </a:solidFill>
                <a:latin typeface="Playfair Display Bold" panose="00000800000000000000" charset="-52"/>
              </a:rPr>
              <a:t> </a:t>
            </a: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мета</a:t>
            </a:r>
            <a:r>
              <a:rPr lang="en-US" u="sng" dirty="0">
                <a:solidFill>
                  <a:srgbClr val="000000"/>
                </a:solidFill>
                <a:latin typeface="Playfair Display Bold" panose="00000800000000000000" charset="-52"/>
              </a:rPr>
              <a:t> </a:t>
            </a:r>
            <a:r>
              <a:rPr lang="uk-UA" u="sng" dirty="0">
                <a:solidFill>
                  <a:srgbClr val="000000"/>
                </a:solidFill>
                <a:latin typeface="Playfair Display Bold" panose="00000800000000000000" charset="-52"/>
              </a:rPr>
              <a:t>в</a:t>
            </a: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имагала</a:t>
            </a:r>
            <a:r>
              <a:rPr lang="en-US" u="sng" dirty="0">
                <a:solidFill>
                  <a:srgbClr val="000000"/>
                </a:solidFill>
                <a:latin typeface="Playfair Display Bold" panose="00000800000000000000" charset="-52"/>
              </a:rPr>
              <a:t> </a:t>
            </a: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вирішення</a:t>
            </a:r>
            <a:r>
              <a:rPr lang="en-US" u="sng" dirty="0">
                <a:solidFill>
                  <a:srgbClr val="000000"/>
                </a:solidFill>
                <a:latin typeface="Playfair Display Bold" panose="00000800000000000000" charset="-52"/>
              </a:rPr>
              <a:t> </a:t>
            </a: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наступних</a:t>
            </a:r>
            <a:r>
              <a:rPr lang="en-US" u="sng" dirty="0">
                <a:solidFill>
                  <a:srgbClr val="000000"/>
                </a:solidFill>
                <a:latin typeface="Playfair Display Bold" panose="00000800000000000000" charset="-52"/>
              </a:rPr>
              <a:t> </a:t>
            </a:r>
            <a:r>
              <a:rPr lang="en-US" u="sng" dirty="0" err="1">
                <a:solidFill>
                  <a:srgbClr val="000000"/>
                </a:solidFill>
                <a:latin typeface="Playfair Display Bold" panose="00000800000000000000" charset="-52"/>
              </a:rPr>
              <a:t>завдань</a:t>
            </a:r>
            <a:r>
              <a:rPr lang="en-US" dirty="0">
                <a:solidFill>
                  <a:srgbClr val="000000"/>
                </a:solidFill>
                <a:latin typeface="Playfair Display Bold" panose="00000800000000000000" charset="-52"/>
              </a:rPr>
              <a:t>: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8903C8-B255-48B3-837E-968327E0B42E}"/>
              </a:ext>
            </a:extLst>
          </p:cNvPr>
          <p:cNvSpPr txBox="1"/>
          <p:nvPr/>
        </p:nvSpPr>
        <p:spPr>
          <a:xfrm>
            <a:off x="65899" y="3198306"/>
            <a:ext cx="12060201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Визначити поняття підприємств ресторанного бізнесу, провести їх класифікацію за різними критеріями;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В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изначити напрямки діяльності підприємства ресторанного бізнесу, в яких застосовуються </a:t>
            </a:r>
            <a:r>
              <a:rPr lang="uk-UA" sz="1700" i="1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IT-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рішення;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Здійснити вибір методів для виконання наукового дослідження  та сплановати етапи дослідницької роботи;</a:t>
            </a:r>
            <a:endParaRPr lang="ru-UA" sz="1700" dirty="0"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П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ровести аналіз та класифікацію </a:t>
            </a:r>
            <a:r>
              <a:rPr lang="uk-UA" sz="1700" i="1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IT-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рішень для ресторанного бізнесу;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Визначити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 організаційну структуру та модель діяльності ресторану </a:t>
            </a:r>
            <a:r>
              <a:rPr lang="en-US" sz="1700" i="1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Synergy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 ;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Проаналізувати існуючі бізнес-процеси на розглянутому підприємстві, побудувати моделі </a:t>
            </a:r>
            <a:r>
              <a:rPr lang="uk-UA" sz="1700" i="1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AS-IS, TO-BE;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 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Р</a:t>
            </a:r>
            <a:r>
              <a:rPr lang="uk-UA" sz="1700" dirty="0">
                <a:solidFill>
                  <a:srgbClr val="000000"/>
                </a:solidFill>
                <a:effectLst/>
                <a:latin typeface="Playfair Display" panose="00000500000000000000" pitchFamily="2" charset="-52"/>
                <a:ea typeface="Calibri" panose="020F0502020204030204" pitchFamily="34" charset="0"/>
              </a:rPr>
              <a:t>озробити технічне завдання на проектування </a:t>
            </a:r>
            <a:r>
              <a:rPr lang="uk-UA" sz="1700" dirty="0">
                <a:solidFill>
                  <a:srgbClr val="000000"/>
                </a:solidFill>
                <a:latin typeface="Playfair Display" panose="00000500000000000000" pitchFamily="2" charset="-52"/>
                <a:ea typeface="Calibri" panose="020F0502020204030204" pitchFamily="34" charset="0"/>
              </a:rPr>
              <a:t>електронного меню та календарний план-графік впровадження;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‒"/>
            </a:pPr>
            <a:r>
              <a:rPr lang="uk-UA" sz="1700" dirty="0">
                <a:latin typeface="Playfair Display" panose="00000500000000000000" pitchFamily="2" charset="-52"/>
                <a:ea typeface="Times New Roman" panose="02020603050405020304" pitchFamily="18" charset="0"/>
              </a:rPr>
              <a:t>О</a:t>
            </a:r>
            <a:r>
              <a:rPr lang="uk-UA" sz="1700" dirty="0">
                <a:effectLst/>
                <a:latin typeface="Playfair Display" panose="00000500000000000000" pitchFamily="2" charset="-52"/>
                <a:ea typeface="Times New Roman" panose="02020603050405020304" pitchFamily="18" charset="0"/>
              </a:rPr>
              <a:t>бґрунтувати економічну доцільність використання інформаційних технологій в роботі підприємства ресторанного бізнесу.</a:t>
            </a:r>
            <a:endParaRPr lang="ru-UA" sz="1700" dirty="0">
              <a:effectLst/>
              <a:latin typeface="Playfair Display" panose="00000500000000000000" pitchFamily="2" charset="-52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351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b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</a:b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(на </a:t>
            </a:r>
            <a:r>
              <a:rPr lang="ru-RU" sz="2200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прикладі</a:t>
            </a:r>
            <a:r>
              <a:rPr lang="ru-RU" sz="2200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ресторану SYNERGY GROUP)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21111-7711-42D2-B53D-7F4B71E3EDE8}"/>
              </a:ext>
            </a:extLst>
          </p:cNvPr>
          <p:cNvSpPr txBox="1"/>
          <p:nvPr/>
        </p:nvSpPr>
        <p:spPr>
          <a:xfrm>
            <a:off x="271409" y="1914203"/>
            <a:ext cx="557320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Playfair Display Bold" panose="00000800000000000000" pitchFamily="2" charset="-52"/>
              </a:rPr>
              <a:t>Розробка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технічного</a:t>
            </a:r>
            <a:r>
              <a:rPr lang="ru-RU" sz="2000" b="1" dirty="0">
                <a:latin typeface="Playfair Display Bold" panose="00000800000000000000" pitchFamily="2" charset="-52"/>
              </a:rPr>
              <a:t> завдання та календарного </a:t>
            </a:r>
            <a:r>
              <a:rPr lang="ru-RU" sz="2000" b="1" dirty="0" err="1">
                <a:latin typeface="Playfair Display Bold" panose="00000800000000000000" pitchFamily="2" charset="-52"/>
              </a:rPr>
              <a:t>графіку</a:t>
            </a:r>
            <a:r>
              <a:rPr lang="ru-RU" sz="2000" b="1" dirty="0">
                <a:latin typeface="Playfair Display Bold" panose="00000800000000000000" pitchFamily="2" charset="-52"/>
              </a:rPr>
              <a:t> </a:t>
            </a:r>
            <a:r>
              <a:rPr lang="ru-RU" sz="2000" b="1" dirty="0" err="1">
                <a:latin typeface="Playfair Display Bold" panose="00000800000000000000" pitchFamily="2" charset="-52"/>
              </a:rPr>
              <a:t>розробки</a:t>
            </a:r>
            <a:endParaRPr lang="ru-RU" sz="2000" b="1" dirty="0">
              <a:latin typeface="Playfair Display Bold" panose="000008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6FFFCB-05C2-44F5-85B8-3851DC1C7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362" y="1815230"/>
            <a:ext cx="5800347" cy="2666174"/>
          </a:xfrm>
          <a:prstGeom prst="rect">
            <a:avLst/>
          </a:prstGeom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36A7E97-470D-4EEC-947C-FDECC6BC16A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32" y="4481404"/>
            <a:ext cx="5800347" cy="1630680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F1AE1DC-FAAB-48B1-B753-D4C33B530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565" y="2789476"/>
            <a:ext cx="3200677" cy="3322608"/>
          </a:xfrm>
          <a:prstGeom prst="rect">
            <a:avLst/>
          </a:prstGeom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2503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385CFE-8C74-4BFD-8380-80B3E42C0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468" y="2118449"/>
            <a:ext cx="6424749" cy="3140472"/>
          </a:xfrm>
          <a:prstGeom prst="rect">
            <a:avLst/>
          </a:prstGeom>
          <a:effectLst>
            <a:outerShdw blurRad="50800" dist="50800" dir="5400000" sx="102000" sy="102000" algn="ctr" rotWithShape="0">
              <a:schemeClr val="accent1">
                <a:lumMod val="20000"/>
                <a:lumOff val="80000"/>
              </a:scheme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DB282B-8BA2-424E-8064-B4D44F5271CA}"/>
              </a:ext>
            </a:extLst>
          </p:cNvPr>
          <p:cNvSpPr txBox="1"/>
          <p:nvPr/>
        </p:nvSpPr>
        <p:spPr>
          <a:xfrm>
            <a:off x="2822122" y="1480456"/>
            <a:ext cx="610144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UA" sz="2000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Організаційно-економічне</a:t>
            </a:r>
            <a:r>
              <a:rPr lang="ru-UA" sz="2000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</a:t>
            </a:r>
            <a:r>
              <a:rPr lang="ru-UA" sz="2000" dirty="0" err="1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обґрунтування</a:t>
            </a:r>
            <a:r>
              <a:rPr lang="ru-UA" sz="2000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 </a:t>
            </a:r>
            <a:endParaRPr lang="ru-UA" sz="2000" dirty="0">
              <a:latin typeface="Playfair Display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83244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09" y="107357"/>
            <a:ext cx="11554099" cy="1373099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Впровадження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інформаційних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технологій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підприємстві</a:t>
            </a:r>
            <a:r>
              <a:rPr lang="ru-RU" b="1" dirty="0">
                <a:latin typeface="Playfair Display Bold" panose="00000800000000000000" charset="-52"/>
                <a:cs typeface="Times New Roman" panose="02020603050405020304" pitchFamily="18" charset="0"/>
              </a:rPr>
              <a:t> ресторанного </a:t>
            </a:r>
            <a:r>
              <a:rPr lang="ru-RU" b="1" dirty="0" err="1">
                <a:latin typeface="Playfair Display Bold" panose="00000800000000000000" charset="-52"/>
                <a:cs typeface="Times New Roman" panose="02020603050405020304" pitchFamily="18" charset="0"/>
              </a:rPr>
              <a:t>бізнесу</a:t>
            </a:r>
            <a:endParaRPr lang="ru-UA" sz="2200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DB282B-8BA2-424E-8064-B4D44F5271CA}"/>
              </a:ext>
            </a:extLst>
          </p:cNvPr>
          <p:cNvSpPr txBox="1"/>
          <p:nvPr/>
        </p:nvSpPr>
        <p:spPr>
          <a:xfrm>
            <a:off x="2822122" y="1480456"/>
            <a:ext cx="610144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effectLst/>
                <a:latin typeface="Playfair Display Bold" panose="00000800000000000000" pitchFamily="2" charset="-52"/>
                <a:ea typeface="Times New Roman" panose="02020603050405020304" pitchFamily="18" charset="0"/>
              </a:rPr>
              <a:t>Загальні висновки</a:t>
            </a:r>
            <a:endParaRPr lang="ru-UA" sz="2000" dirty="0">
              <a:latin typeface="Playfair Display Bold" panose="00000800000000000000" pitchFamily="2" charset="-5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C3AF17-A278-4698-917E-8C1CE3809406}"/>
              </a:ext>
            </a:extLst>
          </p:cNvPr>
          <p:cNvSpPr txBox="1"/>
          <p:nvPr/>
        </p:nvSpPr>
        <p:spPr>
          <a:xfrm>
            <a:off x="271408" y="2042827"/>
            <a:ext cx="1164268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визначено поняття підприємства ресторанного бізнесу;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представлені чинники, що визначають підприємства ресторанного бізнесу;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визначена модель підприємства ресторанного бізнесу;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проведено класифікацію підприємств ресторанного бізнесу за різними критеріями;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визначені напрямки діяльності підприємства ресторанного бізнесу, в яких застосовуються </a:t>
            </a:r>
            <a:r>
              <a:rPr lang="uk-UA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IT-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рішення;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проведено аналіз та класифікацію </a:t>
            </a:r>
            <a:r>
              <a:rPr lang="uk-UA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IT-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рішень для ресторанного бізнесу;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сформовані вимоги щодо вибору автоматизованої системи для підприємства ресторанного бізнесу;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здійснено обґрунтований вибір методів для виконання наукового дослідження; 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сплановано основні етапи дослідницької роботи;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вивчено структуру та діяльність ресторану 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проаналізовано існуючі бізнес-процеси на розглянутому підприємстві, </a:t>
            </a:r>
            <a:r>
              <a:rPr lang="uk-UA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побудувані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моделі </a:t>
            </a:r>
            <a:r>
              <a:rPr lang="uk-UA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AS-IS, TO-BE;</a:t>
            </a: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розроблено технічне завдання на проектування електронного меню;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розроблено календарний план-графік впровадження електронного меню;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‒"/>
            </a:pPr>
            <a:r>
              <a:rPr lang="uk-UA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оцінено економічну ефективність впровадження електронного меню, та взагалі використання інформаційних технологій на підприємстві ресторанного бізнесу.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22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/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Огляд предметної області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36470607-F652-49B2-A620-493EFC2DA136}"/>
              </a:ext>
            </a:extLst>
          </p:cNvPr>
          <p:cNvSpPr txBox="1"/>
          <p:nvPr/>
        </p:nvSpPr>
        <p:spPr>
          <a:xfrm>
            <a:off x="379992" y="1085819"/>
            <a:ext cx="8010814" cy="444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uk-UA" sz="2400" u="sng" dirty="0">
                <a:solidFill>
                  <a:srgbClr val="000000"/>
                </a:solidFill>
                <a:latin typeface="Playfair Display Bold" panose="00000800000000000000" charset="-52"/>
              </a:rPr>
              <a:t>Загально наукові методи наукового дослідження</a:t>
            </a:r>
            <a:endParaRPr lang="en-US" dirty="0">
              <a:solidFill>
                <a:srgbClr val="000000"/>
              </a:solidFill>
              <a:latin typeface="Playfair Display Bold" panose="00000800000000000000" charset="-52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3B0D61-0705-4F7F-8FDB-4CF470ED90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2" y="3428999"/>
            <a:ext cx="4875612" cy="3091543"/>
          </a:xfrm>
          <a:prstGeom prst="rect">
            <a:avLst/>
          </a:prstGeom>
          <a:noFill/>
          <a:effectLst>
            <a:outerShdw blurRad="50800" dist="50800" dir="5400000" sx="105000" sy="105000" algn="ctr" rotWithShape="0">
              <a:schemeClr val="accent1">
                <a:lumMod val="40000"/>
                <a:lumOff val="60000"/>
              </a:schemeClr>
            </a:outerShdw>
          </a:effectLst>
        </p:spPr>
      </p:pic>
      <p:pic>
        <p:nvPicPr>
          <p:cNvPr id="1026" name="Picture 2" descr="Метод бухгалтерського обліку, та його елементи. Cторінка 3. Бухгалтерський  облік і аудит - курсові, реферати, контрольні, дипломні">
            <a:extLst>
              <a:ext uri="{FF2B5EF4-FFF2-40B4-BE49-F238E27FC236}">
                <a16:creationId xmlns:a16="http://schemas.microsoft.com/office/drawing/2014/main" id="{AA3D0E26-88FE-490C-AEE5-E5BD9A00E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4" y="1618301"/>
            <a:ext cx="6916967" cy="3481237"/>
          </a:xfrm>
          <a:prstGeom prst="rect">
            <a:avLst/>
          </a:prstGeom>
          <a:noFill/>
          <a:effectLst>
            <a:outerShdw blurRad="50800" dist="50800" dir="5400000" sx="103000" sy="103000" algn="ctr" rotWithShape="0">
              <a:schemeClr val="accent1">
                <a:lumMod val="40000"/>
                <a:lumOff val="6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68E574-FF95-40F6-BDCD-902689D1AA66}"/>
              </a:ext>
            </a:extLst>
          </p:cNvPr>
          <p:cNvSpPr txBox="1"/>
          <p:nvPr/>
        </p:nvSpPr>
        <p:spPr>
          <a:xfrm>
            <a:off x="159936" y="5449015"/>
            <a:ext cx="7470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b="1" dirty="0">
                <a:latin typeface="Playfair Display Bold" panose="000008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uk-UA" sz="1800" b="1" dirty="0">
                <a:effectLst/>
                <a:latin typeface="Playfair Display Bold" panose="000008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истемно-функціональний аналіз - </a:t>
            </a:r>
            <a:r>
              <a:rPr lang="uk-UA" sz="1800" b="1" i="1" dirty="0">
                <a:effectLst/>
                <a:latin typeface="Playfair Display Bold" panose="000008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SADT</a:t>
            </a:r>
            <a:r>
              <a:rPr lang="uk-UA" sz="1800" b="1" dirty="0">
                <a:effectLst/>
                <a:latin typeface="Playfair Display Bold" panose="00000800000000000000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-методологія (методологія функціонального аналізу та проектування)</a:t>
            </a:r>
            <a:endParaRPr lang="ru-UA" b="1" dirty="0">
              <a:latin typeface="Playfair Display Bold" panose="000008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93910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14747-2D63-413D-8AE0-66983B526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991" y="940641"/>
            <a:ext cx="11554100" cy="4463492"/>
          </a:xfrm>
        </p:spPr>
        <p:txBody>
          <a:bodyPr>
            <a:normAutofit/>
          </a:bodyPr>
          <a:lstStyle/>
          <a:p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Підприємство ресторанного </a:t>
            </a:r>
            <a:r>
              <a:rPr lang="ru-RU" sz="2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бізнесу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вид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підприємства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характерними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особливостями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кулінарної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продукції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надаються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споживачам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/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Огляд предметної області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B947A4-813C-44AB-BE32-7C6AA2E1328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0375"/>
            <a:ext cx="5807108" cy="3627794"/>
          </a:xfrm>
          <a:prstGeom prst="rect">
            <a:avLst/>
          </a:prstGeom>
          <a:pattFill prst="ltVert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  <a:effectLst>
            <a:outerShdw blurRad="50800" dist="50800" dir="5400000" sx="104000" sy="104000" algn="ctr" rotWithShape="0">
              <a:schemeClr val="accent1">
                <a:lumMod val="40000"/>
                <a:lumOff val="60000"/>
              </a:scheme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0B8B5A-61E3-4EC5-9BCF-487FA27858E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08" y="2809707"/>
            <a:ext cx="6255938" cy="362779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5400000" sx="103000" sy="103000" algn="ctr" rotWithShape="0">
              <a:schemeClr val="accent1">
                <a:lumMod val="40000"/>
                <a:lumOff val="60000"/>
              </a:scheme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6531429" y="2440375"/>
            <a:ext cx="61395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одель підприємства ресторанного бізнесу </a:t>
            </a:r>
            <a:endParaRPr lang="ru-UA" b="1" dirty="0"/>
          </a:p>
        </p:txBody>
      </p:sp>
    </p:spTree>
    <p:extLst>
      <p:ext uri="{BB962C8B-B14F-4D97-AF65-F5344CB8AC3E}">
        <p14:creationId xmlns:p14="http://schemas.microsoft.com/office/powerpoint/2010/main" val="2069910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14747-2D63-413D-8AE0-66983B526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991" y="940641"/>
            <a:ext cx="11554100" cy="4463492"/>
          </a:xfrm>
        </p:spPr>
        <p:txBody>
          <a:bodyPr/>
          <a:lstStyle/>
          <a:p>
            <a:endParaRPr lang="uk-UA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/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Огляд предметної області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035313" y="969565"/>
            <a:ext cx="10243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Основні причини автоматизації бізнес-процесів </a:t>
            </a:r>
            <a:r>
              <a:rPr lang="ru-UA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UA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підприємстві</a:t>
            </a:r>
            <a:r>
              <a:rPr lang="ru-UA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ресторанного </a:t>
            </a:r>
            <a:r>
              <a:rPr lang="ru-UA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бізнесу</a:t>
            </a:r>
            <a:endParaRPr lang="uk-UA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112FFB7D-AE64-45D0-8FA0-FFC6F38425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430258"/>
              </p:ext>
            </p:extLst>
          </p:nvPr>
        </p:nvGraphicFramePr>
        <p:xfrm>
          <a:off x="0" y="1582734"/>
          <a:ext cx="12191999" cy="464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8499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714747-2D63-413D-8AE0-66983B526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991" y="940641"/>
            <a:ext cx="11554100" cy="4463492"/>
          </a:xfrm>
        </p:spPr>
        <p:txBody>
          <a:bodyPr/>
          <a:lstStyle/>
          <a:p>
            <a:endParaRPr lang="uk-UA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/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Огляд предметної області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817748" y="1256197"/>
            <a:ext cx="8556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Напрямки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ІТ-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рішень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сфері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ресторанного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бізнесу</a:t>
            </a:r>
            <a:endParaRPr lang="uk-UA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1BC9189F-14F4-4392-8C82-6D1E76246C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7172477"/>
              </p:ext>
            </p:extLst>
          </p:nvPr>
        </p:nvGraphicFramePr>
        <p:xfrm>
          <a:off x="108857" y="1453867"/>
          <a:ext cx="12083143" cy="4684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7428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9612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Автоматизація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процесів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ресторану</a:t>
            </a:r>
            <a:endParaRPr lang="uk-UA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11FF3C9-D09F-4519-8F58-9A02D3A30FE2}"/>
              </a:ext>
            </a:extLst>
          </p:cNvPr>
          <p:cNvSpPr/>
          <p:nvPr/>
        </p:nvSpPr>
        <p:spPr>
          <a:xfrm>
            <a:off x="55238" y="1634458"/>
            <a:ext cx="3221793" cy="2530303"/>
          </a:xfrm>
          <a:custGeom>
            <a:avLst/>
            <a:gdLst/>
            <a:ahLst/>
            <a:cxnLst/>
            <a:rect l="l" t="t" r="r" b="b"/>
            <a:pathLst>
              <a:path w="4048732" h="2730785">
                <a:moveTo>
                  <a:pt x="0" y="0"/>
                </a:moveTo>
                <a:lnTo>
                  <a:pt x="4048732" y="0"/>
                </a:lnTo>
                <a:lnTo>
                  <a:pt x="4048732" y="2730785"/>
                </a:lnTo>
                <a:lnTo>
                  <a:pt x="0" y="273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UA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3EF6838-5A1F-4D40-9D0E-48274746FF0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643" y="1756862"/>
            <a:ext cx="2884714" cy="1709283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8B8FBD7-906B-4464-A4AD-B2D642028FF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411729"/>
            <a:ext cx="1381099" cy="1283124"/>
          </a:xfrm>
          <a:prstGeom prst="rect">
            <a:avLst/>
          </a:prstGeom>
          <a:noFill/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02E62FC-002E-4409-AC76-F5A26E45F43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182" y="4349719"/>
            <a:ext cx="2437388" cy="1909053"/>
          </a:xfrm>
          <a:prstGeom prst="rect">
            <a:avLst/>
          </a:prstGeom>
          <a:noFill/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521B1BA-1995-472A-A3B9-F86C90BDFAD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294" y="4368152"/>
            <a:ext cx="2551036" cy="1872185"/>
          </a:xfrm>
          <a:prstGeom prst="rect">
            <a:avLst/>
          </a:prstGeom>
          <a:noFill/>
        </p:spPr>
      </p:pic>
      <p:pic>
        <p:nvPicPr>
          <p:cNvPr id="20" name="Рисунок 19" descr="Прийом замовлення офіціантом">
            <a:extLst>
              <a:ext uri="{FF2B5EF4-FFF2-40B4-BE49-F238E27FC236}">
                <a16:creationId xmlns:a16="http://schemas.microsoft.com/office/drawing/2014/main" id="{DD20AE6A-17D2-4DE7-84B6-7BDD9D3DEC7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650" y="1599976"/>
            <a:ext cx="2897040" cy="214643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13">
            <a:extLst>
              <a:ext uri="{FF2B5EF4-FFF2-40B4-BE49-F238E27FC236}">
                <a16:creationId xmlns:a16="http://schemas.microsoft.com/office/drawing/2014/main" id="{5C246747-F37F-448C-9152-1FC8386D78A5}"/>
              </a:ext>
            </a:extLst>
          </p:cNvPr>
          <p:cNvSpPr txBox="1"/>
          <p:nvPr/>
        </p:nvSpPr>
        <p:spPr>
          <a:xfrm>
            <a:off x="2026737" y="6175875"/>
            <a:ext cx="1806710" cy="402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en-US" sz="2600" dirty="0">
                <a:solidFill>
                  <a:srgbClr val="000000"/>
                </a:solidFill>
                <a:latin typeface="Playfair Display Bold"/>
              </a:rPr>
              <a:t>R-Keeper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416C2ECC-DA86-4C71-B00A-4BA29C9F2EAD}"/>
              </a:ext>
            </a:extLst>
          </p:cNvPr>
          <p:cNvSpPr txBox="1"/>
          <p:nvPr/>
        </p:nvSpPr>
        <p:spPr>
          <a:xfrm>
            <a:off x="8761318" y="3854520"/>
            <a:ext cx="3221793" cy="8383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ru-RU" sz="2400" dirty="0">
                <a:solidFill>
                  <a:srgbClr val="000000"/>
                </a:solidFill>
                <a:latin typeface="Playfair Display Bold"/>
              </a:rPr>
              <a:t>1С: Підприємство 8. Ресторан</a:t>
            </a:r>
            <a:endParaRPr lang="en-US" sz="2400" dirty="0">
              <a:solidFill>
                <a:srgbClr val="000000"/>
              </a:solidFill>
              <a:latin typeface="Playfair Display Bold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BF6538E9-174A-4BE7-841F-9C6681819B38}"/>
              </a:ext>
            </a:extLst>
          </p:cNvPr>
          <p:cNvSpPr txBox="1"/>
          <p:nvPr/>
        </p:nvSpPr>
        <p:spPr>
          <a:xfrm>
            <a:off x="602556" y="4072529"/>
            <a:ext cx="1806710" cy="402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en-US" sz="2600" dirty="0">
                <a:solidFill>
                  <a:srgbClr val="000000"/>
                </a:solidFill>
                <a:latin typeface="Playfair Display Bold"/>
              </a:rPr>
              <a:t>Poster</a:t>
            </a: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DD7C1C98-5279-4B47-811D-C360032604FB}"/>
              </a:ext>
            </a:extLst>
          </p:cNvPr>
          <p:cNvSpPr txBox="1"/>
          <p:nvPr/>
        </p:nvSpPr>
        <p:spPr>
          <a:xfrm>
            <a:off x="7139761" y="6080803"/>
            <a:ext cx="2725127" cy="402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ru-RU" sz="2600" dirty="0">
                <a:solidFill>
                  <a:srgbClr val="000000"/>
                </a:solidFill>
                <a:latin typeface="Playfair Display Bold"/>
              </a:rPr>
              <a:t>Парус-Ресторан</a:t>
            </a:r>
            <a:endParaRPr lang="en-US" sz="2600" dirty="0">
              <a:solidFill>
                <a:srgbClr val="000000"/>
              </a:solidFill>
              <a:latin typeface="Playfair Display Bold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9C74ED11-559A-4471-89D8-64F91023F481}"/>
              </a:ext>
            </a:extLst>
          </p:cNvPr>
          <p:cNvSpPr txBox="1"/>
          <p:nvPr/>
        </p:nvSpPr>
        <p:spPr>
          <a:xfrm>
            <a:off x="5516598" y="3706755"/>
            <a:ext cx="1806710" cy="402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80"/>
              </a:lnSpc>
            </a:pPr>
            <a:r>
              <a:rPr lang="en-US" sz="2600" dirty="0" err="1">
                <a:solidFill>
                  <a:srgbClr val="000000"/>
                </a:solidFill>
                <a:latin typeface="Playfair Display Bold"/>
              </a:rPr>
              <a:t>Syrve</a:t>
            </a:r>
            <a:endParaRPr lang="en-US" sz="2600" dirty="0">
              <a:solidFill>
                <a:srgbClr val="000000"/>
              </a:solidFill>
              <a:latin typeface="Playfair Display Bold"/>
            </a:endParaRPr>
          </a:p>
        </p:txBody>
      </p:sp>
    </p:spTree>
    <p:extLst>
      <p:ext uri="{BB962C8B-B14F-4D97-AF65-F5344CB8AC3E}">
        <p14:creationId xmlns:p14="http://schemas.microsoft.com/office/powerpoint/2010/main" val="278501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9612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Автоматизація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процесів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ресторану</a:t>
            </a:r>
            <a:endParaRPr lang="uk-UA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5001B5C-11FA-4611-B6E9-BE6E0B1FD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789365"/>
              </p:ext>
            </p:extLst>
          </p:nvPr>
        </p:nvGraphicFramePr>
        <p:xfrm>
          <a:off x="172444" y="1410583"/>
          <a:ext cx="11757580" cy="4995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644">
                  <a:extLst>
                    <a:ext uri="{9D8B030D-6E8A-4147-A177-3AD203B41FA5}">
                      <a16:colId xmlns:a16="http://schemas.microsoft.com/office/drawing/2014/main" val="1221248379"/>
                    </a:ext>
                  </a:extLst>
                </a:gridCol>
                <a:gridCol w="2413806">
                  <a:extLst>
                    <a:ext uri="{9D8B030D-6E8A-4147-A177-3AD203B41FA5}">
                      <a16:colId xmlns:a16="http://schemas.microsoft.com/office/drawing/2014/main" val="3079892172"/>
                    </a:ext>
                  </a:extLst>
                </a:gridCol>
                <a:gridCol w="1725193">
                  <a:extLst>
                    <a:ext uri="{9D8B030D-6E8A-4147-A177-3AD203B41FA5}">
                      <a16:colId xmlns:a16="http://schemas.microsoft.com/office/drawing/2014/main" val="991307483"/>
                    </a:ext>
                  </a:extLst>
                </a:gridCol>
                <a:gridCol w="1552427">
                  <a:extLst>
                    <a:ext uri="{9D8B030D-6E8A-4147-A177-3AD203B41FA5}">
                      <a16:colId xmlns:a16="http://schemas.microsoft.com/office/drawing/2014/main" val="3744072919"/>
                    </a:ext>
                  </a:extLst>
                </a:gridCol>
                <a:gridCol w="1649761">
                  <a:extLst>
                    <a:ext uri="{9D8B030D-6E8A-4147-A177-3AD203B41FA5}">
                      <a16:colId xmlns:a16="http://schemas.microsoft.com/office/drawing/2014/main" val="2886278639"/>
                    </a:ext>
                  </a:extLst>
                </a:gridCol>
                <a:gridCol w="1723975">
                  <a:extLst>
                    <a:ext uri="{9D8B030D-6E8A-4147-A177-3AD203B41FA5}">
                      <a16:colId xmlns:a16="http://schemas.microsoft.com/office/drawing/2014/main" val="145909321"/>
                    </a:ext>
                  </a:extLst>
                </a:gridCol>
                <a:gridCol w="1138774">
                  <a:extLst>
                    <a:ext uri="{9D8B030D-6E8A-4147-A177-3AD203B41FA5}">
                      <a16:colId xmlns:a16="http://schemas.microsoft.com/office/drawing/2014/main" val="1213910075"/>
                    </a:ext>
                  </a:extLst>
                </a:gridCol>
              </a:tblGrid>
              <a:tr h="373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Назва програмного продукту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Призначення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роботі з клієнтом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роботі персоналу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Завдання по продажам та </a:t>
                      </a:r>
                      <a:r>
                        <a:rPr lang="ru-RU" sz="1200">
                          <a:effectLst/>
                        </a:rPr>
                        <a:t>контролю даних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>
                          <a:effectLst/>
                        </a:rPr>
                        <a:t>Особливості роботи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uk-UA" sz="1200">
                          <a:effectLst/>
                        </a:rPr>
                        <a:t>\Підключення додаткових програмних рішень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Надійність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extLst>
                  <a:ext uri="{0D108BD9-81ED-4DB2-BD59-A6C34878D82A}">
                    <a16:rowId xmlns:a16="http://schemas.microsoft.com/office/drawing/2014/main" val="1428700358"/>
                  </a:ext>
                </a:extLst>
              </a:tr>
              <a:tr h="913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2000" dirty="0" err="1">
                          <a:effectLst/>
                        </a:rPr>
                        <a:t>Syrve</a:t>
                      </a:r>
                      <a:endParaRPr lang="ru-U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Програма складського та управлінського обліку в закладі громадського харчування.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Каса, склад, персонал, кухня, фінанси, доставка, лояльність, звітність - все в єдиній системі.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1)надають інструменти для управління клієнтською лояльністю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2) дисконтні та бонусні системи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1)забезпечує контроль за роботою персоналу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1)широкі можливості для моніторингу та аналізу даних 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2) аналіз продажу та інші аспекти управління бізнесом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працює спеціалізованому POS-терміналі. Програми Syrve Waiter для офіціантів та Syrve Dashboard для керуючих закладами працюють зі смартфонів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>
                          <a:effectLst/>
                        </a:rPr>
                        <a:t>Високий рівень. Має кілька ступенів захисту.</a:t>
                      </a:r>
                      <a:endParaRPr lang="ru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442203"/>
                  </a:ext>
                </a:extLst>
              </a:tr>
              <a:tr h="10798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2000" dirty="0" err="1">
                          <a:effectLst/>
                        </a:rPr>
                        <a:t>Poster</a:t>
                      </a:r>
                      <a:endParaRPr lang="ru-UA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Автоматизація для кафе, , ресторану, виробництва чи надання послуг. Одна POS система закриває всі питання: онлайн-каса, склад, фінанси, аналітика та CRM.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1) підвищення якості і швидкості обслуговування гостей;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2)надають інструменти для управління клієнтською лояльністю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1)зменшення помилок при роботі з гостями 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2) </a:t>
                      </a:r>
                      <a:r>
                        <a:rPr lang="uk-UA" sz="1200" dirty="0">
                          <a:effectLst/>
                        </a:rPr>
                        <a:t>з</a:t>
                      </a:r>
                      <a:r>
                        <a:rPr lang="en-US" sz="1200" dirty="0" err="1">
                          <a:effectLst/>
                        </a:rPr>
                        <a:t>ручне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робоче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місце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офіціанта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dirty="0">
                          <a:effectLst/>
                        </a:rPr>
                        <a:t>1) </a:t>
                      </a:r>
                      <a:r>
                        <a:rPr lang="uk-UA" sz="1200" dirty="0">
                          <a:effectLst/>
                        </a:rPr>
                        <a:t>є базові звіти з продажу</a:t>
                      </a:r>
                      <a:br>
                        <a:rPr lang="uk-UA" sz="1200" dirty="0">
                          <a:effectLst/>
                        </a:rPr>
                      </a:br>
                      <a:r>
                        <a:rPr lang="ru-RU" sz="1200" dirty="0">
                          <a:effectLst/>
                        </a:rPr>
                        <a:t>2) </a:t>
                      </a:r>
                      <a:r>
                        <a:rPr lang="ru-RU" sz="1200" dirty="0" err="1">
                          <a:effectLst/>
                        </a:rPr>
                        <a:t>широкі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можливості</a:t>
                      </a:r>
                      <a:r>
                        <a:rPr lang="ru-RU" sz="1200" dirty="0">
                          <a:effectLst/>
                        </a:rPr>
                        <a:t> для </a:t>
                      </a:r>
                      <a:r>
                        <a:rPr lang="ru-RU" sz="1200" dirty="0" err="1">
                          <a:effectLst/>
                        </a:rPr>
                        <a:t>моніторингу</a:t>
                      </a:r>
                      <a:r>
                        <a:rPr lang="ru-RU" sz="1200" dirty="0">
                          <a:effectLst/>
                        </a:rPr>
                        <a:t> та </a:t>
                      </a:r>
                      <a:r>
                        <a:rPr lang="ru-RU" sz="1200" dirty="0" err="1">
                          <a:effectLst/>
                        </a:rPr>
                        <a:t>аналізу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даних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Може працювати на широкому спектрі пристроїв, включаючи ПК, ноутбуки, планшети та смартфони. Можливий обмін даними між </a:t>
                      </a:r>
                      <a:r>
                        <a:rPr lang="uk-UA" sz="1200" dirty="0" err="1">
                          <a:effectLst/>
                        </a:rPr>
                        <a:t>Poster</a:t>
                      </a:r>
                      <a:r>
                        <a:rPr lang="uk-UA" sz="1200" dirty="0">
                          <a:effectLst/>
                        </a:rPr>
                        <a:t> та довідниками 1С </a:t>
                      </a:r>
                      <a:endParaRPr lang="ru-UA" sz="12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 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effectLst/>
                        </a:rPr>
                        <a:t>Високий рівень. </a:t>
                      </a:r>
                      <a:endParaRPr lang="ru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500" marR="2450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344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201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E2780-BF3B-4161-90CE-460FF865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992" y="120987"/>
            <a:ext cx="11554099" cy="621984"/>
          </a:xfrm>
          <a:solidFill>
            <a:schemeClr val="bg2">
              <a:alpha val="80000"/>
            </a:schemeClr>
          </a:solidFill>
        </p:spPr>
        <p:txBody>
          <a:bodyPr>
            <a:normAutofit/>
          </a:bodyPr>
          <a:lstStyle/>
          <a:p>
            <a:r>
              <a:rPr lang="uk-UA" b="1" dirty="0">
                <a:latin typeface="Playfair Display Bold" panose="00000800000000000000" charset="-52"/>
                <a:cs typeface="Times New Roman" panose="02020603050405020304" pitchFamily="18" charset="0"/>
              </a:rPr>
              <a:t>Дослідження існуючих програмних продуктів</a:t>
            </a:r>
            <a:endParaRPr lang="ru-UA" b="1" dirty="0">
              <a:latin typeface="Playfair Display Bold" panose="00000800000000000000" charset="-5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B38AA6-6FE3-435D-AA5C-0A3A96371A3A}"/>
              </a:ext>
            </a:extLst>
          </p:cNvPr>
          <p:cNvSpPr txBox="1"/>
          <p:nvPr/>
        </p:nvSpPr>
        <p:spPr>
          <a:xfrm>
            <a:off x="172444" y="887363"/>
            <a:ext cx="9612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Напрямок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IT</a:t>
            </a:r>
            <a:r>
              <a:rPr lang="uk-UA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-рішення: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Автоматизація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процесів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ресторану</a:t>
            </a:r>
            <a:endParaRPr lang="uk-UA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14BC66D-3104-49D2-9916-0BD8BF40F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253401"/>
              </p:ext>
            </p:extLst>
          </p:nvPr>
        </p:nvGraphicFramePr>
        <p:xfrm>
          <a:off x="114459" y="1513820"/>
          <a:ext cx="11885862" cy="5223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9084">
                  <a:extLst>
                    <a:ext uri="{9D8B030D-6E8A-4147-A177-3AD203B41FA5}">
                      <a16:colId xmlns:a16="http://schemas.microsoft.com/office/drawing/2014/main" val="2060527973"/>
                    </a:ext>
                  </a:extLst>
                </a:gridCol>
                <a:gridCol w="2361657">
                  <a:extLst>
                    <a:ext uri="{9D8B030D-6E8A-4147-A177-3AD203B41FA5}">
                      <a16:colId xmlns:a16="http://schemas.microsoft.com/office/drawing/2014/main" val="2932156528"/>
                    </a:ext>
                  </a:extLst>
                </a:gridCol>
                <a:gridCol w="1744013">
                  <a:extLst>
                    <a:ext uri="{9D8B030D-6E8A-4147-A177-3AD203B41FA5}">
                      <a16:colId xmlns:a16="http://schemas.microsoft.com/office/drawing/2014/main" val="665185698"/>
                    </a:ext>
                  </a:extLst>
                </a:gridCol>
                <a:gridCol w="1569366">
                  <a:extLst>
                    <a:ext uri="{9D8B030D-6E8A-4147-A177-3AD203B41FA5}">
                      <a16:colId xmlns:a16="http://schemas.microsoft.com/office/drawing/2014/main" val="697718760"/>
                    </a:ext>
                  </a:extLst>
                </a:gridCol>
                <a:gridCol w="1667760">
                  <a:extLst>
                    <a:ext uri="{9D8B030D-6E8A-4147-A177-3AD203B41FA5}">
                      <a16:colId xmlns:a16="http://schemas.microsoft.com/office/drawing/2014/main" val="4004384134"/>
                    </a:ext>
                  </a:extLst>
                </a:gridCol>
                <a:gridCol w="1742782">
                  <a:extLst>
                    <a:ext uri="{9D8B030D-6E8A-4147-A177-3AD203B41FA5}">
                      <a16:colId xmlns:a16="http://schemas.microsoft.com/office/drawing/2014/main" val="3462963024"/>
                    </a:ext>
                  </a:extLst>
                </a:gridCol>
                <a:gridCol w="1151200">
                  <a:extLst>
                    <a:ext uri="{9D8B030D-6E8A-4147-A177-3AD203B41FA5}">
                      <a16:colId xmlns:a16="http://schemas.microsoft.com/office/drawing/2014/main" val="598782048"/>
                    </a:ext>
                  </a:extLst>
                </a:gridCol>
              </a:tblGrid>
              <a:tr h="15333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2000" dirty="0">
                          <a:effectLst/>
                        </a:rPr>
                        <a:t>R-</a:t>
                      </a:r>
                      <a:r>
                        <a:rPr lang="uk-UA" sz="2000" dirty="0" err="1">
                          <a:effectLst/>
                        </a:rPr>
                        <a:t>Keeper</a:t>
                      </a:r>
                      <a:r>
                        <a:rPr lang="uk-UA" sz="2000" dirty="0">
                          <a:effectLst/>
                        </a:rPr>
                        <a:t> </a:t>
                      </a:r>
                      <a:r>
                        <a:rPr lang="uk-UA" sz="2400" dirty="0">
                          <a:effectLst/>
                        </a:rPr>
                        <a:t> </a:t>
                      </a:r>
                      <a:endParaRPr lang="ru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Призначений для автоматизації фронт-офісу на підприємствах.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Дозволяє легко адмініструвати систему, і 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практично знімає усі обмеження на кількість автоматизованих робочих місць контактного персоналу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1)підвищення якості і швидкості обслуговування гостей;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2) підвищення лояльності відвідувачів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1)контроль дій персоналу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2) зменшення помилок при роботі з гостями (людський чинник);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3) для кожного співробітника задані певні схеми роботи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1)облік продажів;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2) централізоване управління меню і прейскурантом; 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3)має велику систему звітності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 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Може використовуватися як самостійно, так і спільно з обліковими рішеннями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Високий рівень. Має кілька ступенів захисту. Висока відмово стійкість</a:t>
                      </a:r>
                      <a:endParaRPr lang="ru-UA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42585"/>
                  </a:ext>
                </a:extLst>
              </a:tr>
              <a:tr h="17572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2000" dirty="0">
                          <a:effectLst/>
                        </a:rPr>
                        <a:t>"Парус-Ресторан</a:t>
                      </a:r>
                      <a:r>
                        <a:rPr lang="uk-UA" sz="2400" dirty="0">
                          <a:effectLst/>
                        </a:rPr>
                        <a:t>"</a:t>
                      </a:r>
                      <a:endParaRPr lang="ru-UA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Автоматизація закладів ресторанного бізнесу від повної автоматизації бізнес-процесів по обслуговуванню клієнтів до ведення фінансово-господарського, податкового і складського обліку, працює як самостійний модуль (фронт офіс + бек офіс )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1)забезпечення швидкої обробки замовлень і обслуговування клієнтів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1)покращення узгодженості і контролю над роботою персоналу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1)облік руху матеріальних цінностей і руху товарів; 2)скорочуються тимчасові витрати на пошук і аналіз інформації. 3) здійснення інтеграції з сучасним устаткуванням: POS- принтерами і POS- терміналами.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Може використовуватися як самостійно, так і спільно з обліковими рішеннями «Парус-Бухгалтер і я», «Парус-Торг і 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вля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і склад», «Парус-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Зар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о б і 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тна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плата», «Парус - Персонал»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та «Парус-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Отель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Високий рівень</a:t>
                      </a:r>
                      <a:endParaRPr lang="ru-UA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3956" marR="23956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726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39868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1348</TotalTime>
  <Words>1839</Words>
  <Application>Microsoft Office PowerPoint</Application>
  <PresentationFormat>Широкоэкранный</PresentationFormat>
  <Paragraphs>350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Century Gothic</vt:lpstr>
      <vt:lpstr>Playfair Display</vt:lpstr>
      <vt:lpstr>Playfair Display Bold</vt:lpstr>
      <vt:lpstr>Times New Roman</vt:lpstr>
      <vt:lpstr>Галерея</vt:lpstr>
      <vt:lpstr>Теоретико-методологічне обґрунтування сутності, призначення та переваги використання інформаційних технологій на підприємстві ресторанного бізнесу </vt:lpstr>
      <vt:lpstr>Постановка завдання</vt:lpstr>
      <vt:lpstr>Огляд предметної області</vt:lpstr>
      <vt:lpstr>Огляд предметної області</vt:lpstr>
      <vt:lpstr>Огляд предметної області</vt:lpstr>
      <vt:lpstr>Огляд предметної області</vt:lpstr>
      <vt:lpstr>Дослідження існуючих програмних продуктів</vt:lpstr>
      <vt:lpstr>Дослідження існуючих програмних продуктів</vt:lpstr>
      <vt:lpstr>Дослідження існуючих програмних продуктів</vt:lpstr>
      <vt:lpstr>Дослідження існуючих програмних продуктів</vt:lpstr>
      <vt:lpstr>Дослідження існуючих програмних продуктів</vt:lpstr>
      <vt:lpstr>Дослідження існуючих програмних продуктів</vt:lpstr>
      <vt:lpstr>Обґрунтування необхідності оптимізації процесів на підприємстві ресторанного бізнесу шляхом впровадження інформаційних технологій (на прикладі електронного меню)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 (на прикладі ресторану SYNERGY GROUP)</vt:lpstr>
      <vt:lpstr>Впровадження інформаційних технологій на підприємстві ресторанного бізнесу</vt:lpstr>
      <vt:lpstr>Впровадження інформаційних технологій на підприємстві ресторанного бізнесу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Теоретико-методологічне обґрунтування сутності, призначення та переваги використання інформаційних технологій на підприємстві ресторанного бізнесу</dc:title>
  <dc:creator>Ірина Вікторівна Колумба</dc:creator>
  <cp:lastModifiedBy>Ірина Вікторівна Колумба</cp:lastModifiedBy>
  <cp:revision>60</cp:revision>
  <dcterms:created xsi:type="dcterms:W3CDTF">2023-12-18T22:12:06Z</dcterms:created>
  <dcterms:modified xsi:type="dcterms:W3CDTF">2023-12-20T23:52:20Z</dcterms:modified>
</cp:coreProperties>
</file>