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79" r:id="rId4"/>
    <p:sldId id="280" r:id="rId5"/>
    <p:sldId id="258" r:id="rId6"/>
    <p:sldId id="272" r:id="rId7"/>
    <p:sldId id="277" r:id="rId8"/>
    <p:sldId id="281" r:id="rId9"/>
    <p:sldId id="282" r:id="rId10"/>
    <p:sldId id="283" r:id="rId11"/>
    <p:sldId id="284" r:id="rId12"/>
    <p:sldId id="285" r:id="rId13"/>
    <p:sldId id="286" r:id="rId14"/>
    <p:sldId id="271" r:id="rId1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4" d="100"/>
          <a:sy n="74" d="100"/>
        </p:scale>
        <p:origin x="-12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72;&#1076;&#1103;\Desktop\&#1044;&#1055;%202023\&#1044;&#1056;%202024\&#1044;&#1056;%20-%20&#1041;&#1091;&#1075;&#1072;&#1081;&#1094;&#1086;&#1074;%20-%20&#1079;&#1072;&#1082;&#1091;&#1089;&#1086;&#1095;&#1085;&#1072;\&#1075;&#1088;&#1072;&#1092;&#1110;&#1082;&#1080;%20&#1085;&#1072;&#1091;&#1082;&#1080;%20&#1073;&#1091;&#1075;&#1072;&#1081;&#1094;&#1086;&#1074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72;&#1076;&#1103;\Desktop\&#1044;&#1055;%202023\&#1044;&#1056;%202024\&#1044;&#1056;%20-%20&#1041;&#1091;&#1075;&#1072;&#1081;&#1094;&#1086;&#1074;%20-%20&#1079;&#1072;&#1082;&#1091;&#1089;&#1086;&#1095;&#1085;&#1072;\&#1075;&#1088;&#1072;&#1092;&#1110;&#1082;&#1080;%20&#1085;&#1072;&#1091;&#1082;&#1080;%20&#1073;&#1091;&#1075;&#1072;&#1081;&#1094;&#1086;&#1074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72;&#1076;&#1103;\Desktop\&#1044;&#1055;%202023\&#1044;&#1056;%202024\&#1044;&#1056;%20-%20&#1041;&#1091;&#1075;&#1072;&#1081;&#1094;&#1086;&#1074;%20-%20&#1079;&#1072;&#1082;&#1091;&#1089;&#1086;&#1095;&#1085;&#1072;\&#1075;&#1088;&#1072;&#1092;&#1110;&#1082;&#1080;%20&#1085;&#1072;&#1091;&#1082;&#1080;%20&#1073;&#1091;&#1075;&#1072;&#1081;&#1094;&#1086;&#1074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72;&#1076;&#1103;\Desktop\&#1044;&#1055;%202023\&#1044;&#1056;%202024\&#1044;&#1056;%20-%20&#1041;&#1091;&#1075;&#1072;&#1081;&#1094;&#1086;&#1074;%20-%20&#1079;&#1072;&#1082;&#1091;&#1089;&#1086;&#1095;&#1085;&#1072;\&#1075;&#1088;&#1072;&#1092;&#1110;&#1082;&#1080;%20&#1085;&#1072;&#1091;&#1082;&#1080;%20&#1073;&#1091;&#1075;&#1072;&#1081;&#1094;&#1086;&#1074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72;&#1076;&#1103;\Desktop\&#1044;&#1055;%202023\&#1044;&#1056;%202024\&#1044;&#1056;%20-%20&#1041;&#1091;&#1075;&#1072;&#1081;&#1094;&#1086;&#1074;%20-%20&#1079;&#1072;&#1082;&#1091;&#1089;&#1086;&#1095;&#1085;&#1072;\&#1075;&#1088;&#1072;&#1092;&#1110;&#1082;&#1080;%20&#1085;&#1072;&#1091;&#1082;&#1080;%20&#1073;&#1091;&#1075;&#1072;&#1081;&#1094;&#1086;&#107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662965009490773"/>
          <c:y val="5.391221930592012E-2"/>
          <c:w val="0.79471714427509443"/>
          <c:h val="0.67813830562846333"/>
        </c:manualLayout>
      </c:layout>
      <c:scatterChart>
        <c:scatterStyle val="smoothMarker"/>
        <c:ser>
          <c:idx val="0"/>
          <c:order val="0"/>
          <c:tx>
            <c:strRef>
              <c:f>Sheet1!$A$2</c:f>
              <c:strCache>
                <c:ptCount val="1"/>
                <c:pt idx="0">
                  <c:v>молоко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Sheet1!$B$1:$K$1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Sheet1!$B$2:$K$2</c:f>
              <c:numCache>
                <c:formatCode>General</c:formatCode>
                <c:ptCount val="10"/>
                <c:pt idx="0">
                  <c:v>17</c:v>
                </c:pt>
                <c:pt idx="1">
                  <c:v>25</c:v>
                </c:pt>
                <c:pt idx="2">
                  <c:v>32</c:v>
                </c:pt>
                <c:pt idx="3">
                  <c:v>37</c:v>
                </c:pt>
                <c:pt idx="4">
                  <c:v>51</c:v>
                </c:pt>
                <c:pt idx="5">
                  <c:v>67</c:v>
                </c:pt>
                <c:pt idx="6">
                  <c:v>80</c:v>
                </c:pt>
                <c:pt idx="7">
                  <c:v>87</c:v>
                </c:pt>
                <c:pt idx="8">
                  <c:v>92</c:v>
                </c:pt>
                <c:pt idx="9">
                  <c:v>98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126-4D3D-B223-5BB2FF8C9BC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морквяне пюре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Sheet1!$B$1:$K$1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Sheet1!$B$3:$K$3</c:f>
              <c:numCache>
                <c:formatCode>General</c:formatCode>
                <c:ptCount val="10"/>
                <c:pt idx="0">
                  <c:v>20</c:v>
                </c:pt>
                <c:pt idx="1">
                  <c:v>31</c:v>
                </c:pt>
                <c:pt idx="2">
                  <c:v>47</c:v>
                </c:pt>
                <c:pt idx="3">
                  <c:v>56</c:v>
                </c:pt>
                <c:pt idx="4">
                  <c:v>75</c:v>
                </c:pt>
                <c:pt idx="5">
                  <c:v>87</c:v>
                </c:pt>
                <c:pt idx="6">
                  <c:v>94</c:v>
                </c:pt>
                <c:pt idx="7">
                  <c:v>96</c:v>
                </c:pt>
                <c:pt idx="8">
                  <c:v>99</c:v>
                </c:pt>
                <c:pt idx="9">
                  <c:v>102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0126-4D3D-B223-5BB2FF8C9BC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гарбузове пюре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Sheet1!$B$1:$K$1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Sheet1!$B$4:$K$4</c:f>
              <c:numCache>
                <c:formatCode>General</c:formatCode>
                <c:ptCount val="10"/>
                <c:pt idx="0">
                  <c:v>21</c:v>
                </c:pt>
                <c:pt idx="1">
                  <c:v>33</c:v>
                </c:pt>
                <c:pt idx="2">
                  <c:v>51</c:v>
                </c:pt>
                <c:pt idx="3">
                  <c:v>75</c:v>
                </c:pt>
                <c:pt idx="4">
                  <c:v>83</c:v>
                </c:pt>
                <c:pt idx="5">
                  <c:v>91</c:v>
                </c:pt>
                <c:pt idx="6">
                  <c:v>96</c:v>
                </c:pt>
                <c:pt idx="7">
                  <c:v>99</c:v>
                </c:pt>
                <c:pt idx="8">
                  <c:v>101</c:v>
                </c:pt>
                <c:pt idx="9">
                  <c:v>105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0126-4D3D-B223-5BB2FF8C9BCF}"/>
            </c:ext>
          </c:extLst>
        </c:ser>
        <c:axId val="66528384"/>
        <c:axId val="66530304"/>
      </c:scatterChart>
      <c:valAx>
        <c:axId val="66528384"/>
        <c:scaling>
          <c:orientation val="minMax"/>
          <c:max val="9"/>
          <c:min val="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Час сквашування, год.</a:t>
                </a:r>
              </a:p>
            </c:rich>
          </c:tx>
          <c:layout>
            <c:manualLayout>
              <c:xMode val="edge"/>
              <c:yMode val="edge"/>
              <c:x val="0.50341386420264678"/>
              <c:y val="0.8289023767862348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6530304"/>
        <c:crosses val="autoZero"/>
        <c:crossBetween val="midCat"/>
        <c:majorUnit val="1"/>
      </c:valAx>
      <c:valAx>
        <c:axId val="66530304"/>
        <c:scaling>
          <c:orientation val="minMax"/>
          <c:max val="120"/>
          <c:min val="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Титрована кислотність, </a:t>
                </a:r>
                <a:r>
                  <a:rPr lang="en-US"/>
                  <a:t>º</a:t>
                </a:r>
                <a:r>
                  <a:rPr lang="ru-RU"/>
                  <a:t>Т</a:t>
                </a:r>
              </a:p>
            </c:rich>
          </c:tx>
          <c:layout>
            <c:manualLayout>
              <c:xMode val="edge"/>
              <c:yMode val="edge"/>
              <c:x val="8.3333333333333367E-3"/>
              <c:y val="6.4474336541265692E-2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6528384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26469816272966"/>
          <c:y val="0.90205052493438298"/>
          <c:w val="0.88735296976766731"/>
          <c:h val="8.8690215806357553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6003240188504128"/>
          <c:y val="5.2875450305828992E-2"/>
          <c:w val="0.79266189767945738"/>
          <c:h val="0.73379352580927382"/>
        </c:manualLayout>
      </c:layout>
      <c:scatterChart>
        <c:scatterStyle val="smoothMarker"/>
        <c:ser>
          <c:idx val="0"/>
          <c:order val="0"/>
          <c:tx>
            <c:strRef>
              <c:f>Sheet1!$A$23</c:f>
              <c:strCache>
                <c:ptCount val="1"/>
                <c:pt idx="0">
                  <c:v>молоко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Sheet1!$B$22:$K$22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Sheet1!$B$23:$K$23</c:f>
              <c:numCache>
                <c:formatCode>General</c:formatCode>
                <c:ptCount val="10"/>
                <c:pt idx="0">
                  <c:v>17</c:v>
                </c:pt>
                <c:pt idx="1">
                  <c:v>25</c:v>
                </c:pt>
                <c:pt idx="2">
                  <c:v>32</c:v>
                </c:pt>
                <c:pt idx="3">
                  <c:v>37</c:v>
                </c:pt>
                <c:pt idx="4">
                  <c:v>51</c:v>
                </c:pt>
                <c:pt idx="5">
                  <c:v>67</c:v>
                </c:pt>
                <c:pt idx="6">
                  <c:v>80</c:v>
                </c:pt>
                <c:pt idx="7">
                  <c:v>87</c:v>
                </c:pt>
                <c:pt idx="8">
                  <c:v>92</c:v>
                </c:pt>
                <c:pt idx="9">
                  <c:v>98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7B7A-446E-969A-C82FCEAFF491}"/>
            </c:ext>
          </c:extLst>
        </c:ser>
        <c:ser>
          <c:idx val="1"/>
          <c:order val="1"/>
          <c:tx>
            <c:strRef>
              <c:f>Sheet1!$A$24</c:f>
              <c:strCache>
                <c:ptCount val="1"/>
                <c:pt idx="0">
                  <c:v>ананасовий сік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Sheet1!$B$22:$K$22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Sheet1!$B$24:$K$24</c:f>
              <c:numCache>
                <c:formatCode>General</c:formatCode>
                <c:ptCount val="10"/>
                <c:pt idx="0">
                  <c:v>22</c:v>
                </c:pt>
                <c:pt idx="1">
                  <c:v>34</c:v>
                </c:pt>
                <c:pt idx="2">
                  <c:v>51</c:v>
                </c:pt>
                <c:pt idx="3">
                  <c:v>60</c:v>
                </c:pt>
                <c:pt idx="4">
                  <c:v>66</c:v>
                </c:pt>
                <c:pt idx="5">
                  <c:v>78</c:v>
                </c:pt>
                <c:pt idx="6">
                  <c:v>87</c:v>
                </c:pt>
                <c:pt idx="7">
                  <c:v>93</c:v>
                </c:pt>
                <c:pt idx="8">
                  <c:v>98</c:v>
                </c:pt>
                <c:pt idx="9">
                  <c:v>101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7B7A-446E-969A-C82FCEAFF491}"/>
            </c:ext>
          </c:extLst>
        </c:ser>
        <c:axId val="66722048"/>
        <c:axId val="66736512"/>
      </c:scatterChart>
      <c:valAx>
        <c:axId val="66722048"/>
        <c:scaling>
          <c:orientation val="minMax"/>
          <c:max val="9"/>
          <c:min val="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Час сквашування, год.</a:t>
                </a:r>
              </a:p>
            </c:rich>
          </c:tx>
          <c:layout>
            <c:manualLayout>
              <c:xMode val="edge"/>
              <c:yMode val="edge"/>
              <c:x val="0.65926004156065421"/>
              <c:y val="0.87759868830327503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6736512"/>
        <c:crosses val="autoZero"/>
        <c:crossBetween val="midCat"/>
        <c:majorUnit val="1"/>
      </c:valAx>
      <c:valAx>
        <c:axId val="6673651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Титрована кислотність,˚Т</a:t>
                </a:r>
              </a:p>
            </c:rich>
          </c:tx>
          <c:layout>
            <c:manualLayout>
              <c:xMode val="edge"/>
              <c:yMode val="edge"/>
              <c:x val="1.1130753043647461E-2"/>
              <c:y val="4.8334851633256917E-2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67220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0393405623455536"/>
          <c:w val="0.53688091759474088"/>
          <c:h val="8.698464205066312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658443195892026"/>
          <c:y val="4.4837877595371313E-2"/>
          <c:w val="0.84846696385660336"/>
          <c:h val="0.69303917205215182"/>
        </c:manualLayout>
      </c:layout>
      <c:scatterChart>
        <c:scatterStyle val="smoothMarker"/>
        <c:ser>
          <c:idx val="0"/>
          <c:order val="0"/>
          <c:tx>
            <c:strRef>
              <c:f>Sheet1!$A$44</c:f>
              <c:strCache>
                <c:ptCount val="1"/>
                <c:pt idx="0">
                  <c:v>молоко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Sheet1!$B$43:$K$43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Sheet1!$B$44:$K$44</c:f>
              <c:numCache>
                <c:formatCode>General</c:formatCode>
                <c:ptCount val="10"/>
                <c:pt idx="0">
                  <c:v>17</c:v>
                </c:pt>
                <c:pt idx="1">
                  <c:v>25</c:v>
                </c:pt>
                <c:pt idx="2">
                  <c:v>32</c:v>
                </c:pt>
                <c:pt idx="3">
                  <c:v>37</c:v>
                </c:pt>
                <c:pt idx="4">
                  <c:v>51</c:v>
                </c:pt>
                <c:pt idx="5">
                  <c:v>67</c:v>
                </c:pt>
                <c:pt idx="6">
                  <c:v>80</c:v>
                </c:pt>
                <c:pt idx="7">
                  <c:v>87</c:v>
                </c:pt>
                <c:pt idx="8">
                  <c:v>92</c:v>
                </c:pt>
                <c:pt idx="9">
                  <c:v>98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D64F-4C72-B682-8C0CD9A9B264}"/>
            </c:ext>
          </c:extLst>
        </c:ser>
        <c:ser>
          <c:idx val="1"/>
          <c:order val="1"/>
          <c:tx>
            <c:strRef>
              <c:f>Sheet1!$A$45</c:f>
              <c:strCache>
                <c:ptCount val="1"/>
                <c:pt idx="0">
                  <c:v>ферментоване морквяне пюре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Sheet1!$B$43:$K$43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Sheet1!$B$45:$K$45</c:f>
              <c:numCache>
                <c:formatCode>General</c:formatCode>
                <c:ptCount val="10"/>
                <c:pt idx="0">
                  <c:v>20</c:v>
                </c:pt>
                <c:pt idx="1">
                  <c:v>47</c:v>
                </c:pt>
                <c:pt idx="2">
                  <c:v>68</c:v>
                </c:pt>
                <c:pt idx="3">
                  <c:v>75</c:v>
                </c:pt>
                <c:pt idx="4">
                  <c:v>89</c:v>
                </c:pt>
                <c:pt idx="5">
                  <c:v>102</c:v>
                </c:pt>
                <c:pt idx="6">
                  <c:v>112</c:v>
                </c:pt>
                <c:pt idx="7">
                  <c:v>114</c:v>
                </c:pt>
                <c:pt idx="8">
                  <c:v>118</c:v>
                </c:pt>
                <c:pt idx="9">
                  <c:v>119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D64F-4C72-B682-8C0CD9A9B264}"/>
            </c:ext>
          </c:extLst>
        </c:ser>
        <c:ser>
          <c:idx val="2"/>
          <c:order val="2"/>
          <c:tx>
            <c:strRef>
              <c:f>Sheet1!$A$46</c:f>
              <c:strCache>
                <c:ptCount val="1"/>
                <c:pt idx="0">
                  <c:v>ферментоване гарбузове пюре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Sheet1!$B$43:$K$43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Sheet1!$B$46:$K$46</c:f>
              <c:numCache>
                <c:formatCode>General</c:formatCode>
                <c:ptCount val="10"/>
                <c:pt idx="0">
                  <c:v>21</c:v>
                </c:pt>
                <c:pt idx="1">
                  <c:v>64</c:v>
                </c:pt>
                <c:pt idx="2">
                  <c:v>80</c:v>
                </c:pt>
                <c:pt idx="3">
                  <c:v>94</c:v>
                </c:pt>
                <c:pt idx="4">
                  <c:v>105</c:v>
                </c:pt>
                <c:pt idx="5">
                  <c:v>111</c:v>
                </c:pt>
                <c:pt idx="6">
                  <c:v>119</c:v>
                </c:pt>
                <c:pt idx="7">
                  <c:v>119</c:v>
                </c:pt>
                <c:pt idx="8">
                  <c:v>120</c:v>
                </c:pt>
                <c:pt idx="9">
                  <c:v>120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D64F-4C72-B682-8C0CD9A9B264}"/>
            </c:ext>
          </c:extLst>
        </c:ser>
        <c:axId val="66876544"/>
        <c:axId val="66878464"/>
      </c:scatterChart>
      <c:valAx>
        <c:axId val="66876544"/>
        <c:scaling>
          <c:orientation val="minMax"/>
          <c:max val="9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Час сквашування, год.</a:t>
                </a:r>
              </a:p>
            </c:rich>
          </c:tx>
          <c:layout>
            <c:manualLayout>
              <c:xMode val="edge"/>
              <c:yMode val="edge"/>
              <c:x val="0.75177377520844135"/>
              <c:y val="0.81842709069807806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6878464"/>
        <c:crosses val="autoZero"/>
        <c:crossBetween val="midCat"/>
      </c:valAx>
      <c:valAx>
        <c:axId val="66878464"/>
        <c:scaling>
          <c:orientation val="minMax"/>
          <c:max val="120"/>
          <c:min val="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Титрована кислотність, ˚Т</a:t>
                </a:r>
              </a:p>
            </c:rich>
          </c:tx>
          <c:layout>
            <c:manualLayout>
              <c:xMode val="edge"/>
              <c:yMode val="edge"/>
              <c:x val="8.6343610338117573E-3"/>
              <c:y val="0.13686630859102622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6876544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1496295982565738E-2"/>
          <c:y val="0.8068728660033091"/>
          <c:w val="0.89625863436496489"/>
          <c:h val="0.18845170184189303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177126098965511"/>
          <c:y val="4.6368178233994813E-2"/>
          <c:w val="0.8541215511298188"/>
          <c:h val="0.6209065690785156"/>
        </c:manualLayout>
      </c:layout>
      <c:scatterChart>
        <c:scatterStyle val="smoothMarker"/>
        <c:ser>
          <c:idx val="0"/>
          <c:order val="0"/>
          <c:tx>
            <c:strRef>
              <c:f>Sheet1!$A$68</c:f>
              <c:strCache>
                <c:ptCount val="1"/>
                <c:pt idx="0">
                  <c:v>молоко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Sheet1!$B$67:$K$67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Sheet1!$B$68:$K$68</c:f>
              <c:numCache>
                <c:formatCode>General</c:formatCode>
                <c:ptCount val="10"/>
                <c:pt idx="0">
                  <c:v>17</c:v>
                </c:pt>
                <c:pt idx="1">
                  <c:v>25</c:v>
                </c:pt>
                <c:pt idx="2">
                  <c:v>32</c:v>
                </c:pt>
                <c:pt idx="3">
                  <c:v>37</c:v>
                </c:pt>
                <c:pt idx="4">
                  <c:v>51</c:v>
                </c:pt>
                <c:pt idx="5">
                  <c:v>67</c:v>
                </c:pt>
                <c:pt idx="6">
                  <c:v>80</c:v>
                </c:pt>
                <c:pt idx="7">
                  <c:v>87</c:v>
                </c:pt>
                <c:pt idx="8">
                  <c:v>92</c:v>
                </c:pt>
                <c:pt idx="9">
                  <c:v>98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FD59-4D37-8ECD-9EC81D8F42E0}"/>
            </c:ext>
          </c:extLst>
        </c:ser>
        <c:ser>
          <c:idx val="1"/>
          <c:order val="1"/>
          <c:tx>
            <c:strRef>
              <c:f>Sheet1!$A$69</c:f>
              <c:strCache>
                <c:ptCount val="1"/>
                <c:pt idx="0">
                  <c:v>морквяне+гарбузове пюре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Sheet1!$B$67:$K$67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Sheet1!$B$69:$K$69</c:f>
              <c:numCache>
                <c:formatCode>General</c:formatCode>
                <c:ptCount val="10"/>
                <c:pt idx="0">
                  <c:v>20</c:v>
                </c:pt>
                <c:pt idx="1">
                  <c:v>49</c:v>
                </c:pt>
                <c:pt idx="2">
                  <c:v>71</c:v>
                </c:pt>
                <c:pt idx="3">
                  <c:v>79</c:v>
                </c:pt>
                <c:pt idx="4">
                  <c:v>92</c:v>
                </c:pt>
                <c:pt idx="5">
                  <c:v>106</c:v>
                </c:pt>
                <c:pt idx="6">
                  <c:v>118</c:v>
                </c:pt>
                <c:pt idx="7">
                  <c:v>120</c:v>
                </c:pt>
                <c:pt idx="8">
                  <c:v>122</c:v>
                </c:pt>
                <c:pt idx="9">
                  <c:v>125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FD59-4D37-8ECD-9EC81D8F42E0}"/>
            </c:ext>
          </c:extLst>
        </c:ser>
        <c:ser>
          <c:idx val="2"/>
          <c:order val="2"/>
          <c:tx>
            <c:strRef>
              <c:f>Sheet1!$A$70</c:f>
              <c:strCache>
                <c:ptCount val="1"/>
                <c:pt idx="0">
                  <c:v>ферментоване морквяне+гарбузове пюре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Sheet1!$B$67:$K$67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</c:numCache>
            </c:numRef>
          </c:xVal>
          <c:yVal>
            <c:numRef>
              <c:f>Sheet1!$B$70:$K$70</c:f>
              <c:numCache>
                <c:formatCode>General</c:formatCode>
                <c:ptCount val="10"/>
                <c:pt idx="0">
                  <c:v>21</c:v>
                </c:pt>
                <c:pt idx="1">
                  <c:v>68</c:v>
                </c:pt>
                <c:pt idx="2">
                  <c:v>86</c:v>
                </c:pt>
                <c:pt idx="3">
                  <c:v>98</c:v>
                </c:pt>
                <c:pt idx="4">
                  <c:v>110</c:v>
                </c:pt>
                <c:pt idx="5">
                  <c:v>116</c:v>
                </c:pt>
                <c:pt idx="6">
                  <c:v>123</c:v>
                </c:pt>
                <c:pt idx="7">
                  <c:v>127</c:v>
                </c:pt>
                <c:pt idx="8">
                  <c:v>130</c:v>
                </c:pt>
                <c:pt idx="9">
                  <c:v>131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FD59-4D37-8ECD-9EC81D8F42E0}"/>
            </c:ext>
          </c:extLst>
        </c:ser>
        <c:axId val="67035136"/>
        <c:axId val="67037056"/>
      </c:scatterChart>
      <c:valAx>
        <c:axId val="67035136"/>
        <c:scaling>
          <c:orientation val="minMax"/>
          <c:max val="9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Час сквашування, год.</a:t>
                </a:r>
              </a:p>
            </c:rich>
          </c:tx>
          <c:layout>
            <c:manualLayout>
              <c:xMode val="edge"/>
              <c:yMode val="edge"/>
              <c:x val="0.73921666263299279"/>
              <c:y val="0.79385737329970252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7037056"/>
        <c:crosses val="autoZero"/>
        <c:crossBetween val="midCat"/>
      </c:valAx>
      <c:valAx>
        <c:axId val="6703705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/>
                  <a:t>Титрована кислотність, ˚Т</a:t>
                </a:r>
              </a:p>
            </c:rich>
          </c:tx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7035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397049372800564E-2"/>
          <c:y val="0.79544785903520676"/>
          <c:w val="0.97121220642384165"/>
          <c:h val="0.18066158134184196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2279877515310589"/>
          <c:y val="7.6235053951589374E-2"/>
          <c:w val="0.49936132983377091"/>
          <c:h val="0.83226888305628466"/>
        </c:manualLayout>
      </c:layout>
      <c:radarChart>
        <c:radarStyle val="marker"/>
        <c:ser>
          <c:idx val="0"/>
          <c:order val="0"/>
          <c:tx>
            <c:strRef>
              <c:f>Sheet1!$B$7</c:f>
              <c:strCache>
                <c:ptCount val="1"/>
                <c:pt idx="0">
                  <c:v>1 зразок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tx1"/>
                </a:solidFill>
              </a:ln>
              <a:effectLst/>
            </c:spPr>
          </c:marker>
          <c:cat>
            <c:strRef>
              <c:f>Sheet1!$A$8:$A$12</c:f>
              <c:strCache>
                <c:ptCount val="5"/>
                <c:pt idx="0">
                  <c:v>смак</c:v>
                </c:pt>
                <c:pt idx="1">
                  <c:v>колір</c:v>
                </c:pt>
                <c:pt idx="2">
                  <c:v>консистенція</c:v>
                </c:pt>
                <c:pt idx="3">
                  <c:v>аромат</c:v>
                </c:pt>
                <c:pt idx="4">
                  <c:v>повнота смаку</c:v>
                </c:pt>
              </c:strCache>
            </c:strRef>
          </c:cat>
          <c:val>
            <c:numRef>
              <c:f>Sheet1!$B$8:$B$12</c:f>
              <c:numCache>
                <c:formatCode>General</c:formatCode>
                <c:ptCount val="5"/>
                <c:pt idx="0">
                  <c:v>9</c:v>
                </c:pt>
                <c:pt idx="1">
                  <c:v>9</c:v>
                </c:pt>
                <c:pt idx="2">
                  <c:v>8</c:v>
                </c:pt>
                <c:pt idx="3">
                  <c:v>9</c:v>
                </c:pt>
                <c:pt idx="4">
                  <c:v>8.5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F4-4397-A0C1-74DFB180E296}"/>
            </c:ext>
          </c:extLst>
        </c:ser>
        <c:ser>
          <c:idx val="1"/>
          <c:order val="1"/>
          <c:tx>
            <c:strRef>
              <c:f>Sheet1!$C$7</c:f>
              <c:strCache>
                <c:ptCount val="1"/>
                <c:pt idx="0">
                  <c:v>2 зразок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Sheet1!$A$8:$A$12</c:f>
              <c:strCache>
                <c:ptCount val="5"/>
                <c:pt idx="0">
                  <c:v>смак</c:v>
                </c:pt>
                <c:pt idx="1">
                  <c:v>колір</c:v>
                </c:pt>
                <c:pt idx="2">
                  <c:v>консистенція</c:v>
                </c:pt>
                <c:pt idx="3">
                  <c:v>аромат</c:v>
                </c:pt>
                <c:pt idx="4">
                  <c:v>повнота смаку</c:v>
                </c:pt>
              </c:strCache>
            </c:strRef>
          </c:cat>
          <c:val>
            <c:numRef>
              <c:f>Sheet1!$C$8:$C$12</c:f>
              <c:numCache>
                <c:formatCode>General</c:formatCode>
                <c:ptCount val="5"/>
                <c:pt idx="0">
                  <c:v>8</c:v>
                </c:pt>
                <c:pt idx="1">
                  <c:v>9</c:v>
                </c:pt>
                <c:pt idx="2">
                  <c:v>8.5</c:v>
                </c:pt>
                <c:pt idx="3">
                  <c:v>9.5</c:v>
                </c:pt>
                <c:pt idx="4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2F4-4397-A0C1-74DFB180E296}"/>
            </c:ext>
          </c:extLst>
        </c:ser>
        <c:ser>
          <c:idx val="2"/>
          <c:order val="2"/>
          <c:tx>
            <c:strRef>
              <c:f>Sheet1!$D$7</c:f>
              <c:strCache>
                <c:ptCount val="1"/>
                <c:pt idx="0">
                  <c:v>3 зразок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tx1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Sheet1!$A$8:$A$12</c:f>
              <c:strCache>
                <c:ptCount val="5"/>
                <c:pt idx="0">
                  <c:v>смак</c:v>
                </c:pt>
                <c:pt idx="1">
                  <c:v>колір</c:v>
                </c:pt>
                <c:pt idx="2">
                  <c:v>консистенція</c:v>
                </c:pt>
                <c:pt idx="3">
                  <c:v>аромат</c:v>
                </c:pt>
                <c:pt idx="4">
                  <c:v>повнота смаку</c:v>
                </c:pt>
              </c:strCache>
            </c:strRef>
          </c:cat>
          <c:val>
            <c:numRef>
              <c:f>Sheet1!$D$8:$D$12</c:f>
              <c:numCache>
                <c:formatCode>General</c:formatCode>
                <c:ptCount val="5"/>
                <c:pt idx="0">
                  <c:v>10</c:v>
                </c:pt>
                <c:pt idx="1">
                  <c:v>9.5</c:v>
                </c:pt>
                <c:pt idx="2">
                  <c:v>9</c:v>
                </c:pt>
                <c:pt idx="3">
                  <c:v>10</c:v>
                </c:pt>
                <c:pt idx="4">
                  <c:v>9.5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2F4-4397-A0C1-74DFB180E296}"/>
            </c:ext>
          </c:extLst>
        </c:ser>
        <c:ser>
          <c:idx val="3"/>
          <c:order val="3"/>
          <c:tx>
            <c:strRef>
              <c:f>Sheet1!$E$7</c:f>
              <c:strCache>
                <c:ptCount val="1"/>
                <c:pt idx="0">
                  <c:v>4 зразок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cat>
            <c:strRef>
              <c:f>Sheet1!$A$8:$A$12</c:f>
              <c:strCache>
                <c:ptCount val="5"/>
                <c:pt idx="0">
                  <c:v>смак</c:v>
                </c:pt>
                <c:pt idx="1">
                  <c:v>колір</c:v>
                </c:pt>
                <c:pt idx="2">
                  <c:v>консистенція</c:v>
                </c:pt>
                <c:pt idx="3">
                  <c:v>аромат</c:v>
                </c:pt>
                <c:pt idx="4">
                  <c:v>повнота смаку</c:v>
                </c:pt>
              </c:strCache>
            </c:strRef>
          </c:cat>
          <c:val>
            <c:numRef>
              <c:f>Sheet1!$E$8:$E$12</c:f>
              <c:numCache>
                <c:formatCode>General</c:formatCode>
                <c:ptCount val="5"/>
                <c:pt idx="0">
                  <c:v>9.5</c:v>
                </c:pt>
                <c:pt idx="1">
                  <c:v>10</c:v>
                </c:pt>
                <c:pt idx="2">
                  <c:v>9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2F4-4397-A0C1-74DFB180E296}"/>
            </c:ext>
          </c:extLst>
        </c:ser>
        <c:axId val="88348160"/>
        <c:axId val="88349696"/>
      </c:radarChart>
      <c:catAx>
        <c:axId val="883481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8349696"/>
        <c:crosses val="autoZero"/>
        <c:auto val="1"/>
        <c:lblAlgn val="ctr"/>
        <c:lblOffset val="100"/>
      </c:catAx>
      <c:valAx>
        <c:axId val="88349696"/>
        <c:scaling>
          <c:orientation val="minMax"/>
          <c:max val="10"/>
          <c:min val="7"/>
        </c:scaling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834816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8667760279964998"/>
          <c:y val="0.9212962962962965"/>
          <c:w val="0.81332239720034971"/>
          <c:h val="7.870370370370373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311DC-637D-4766-97D2-F129D2B0F2B1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FB93D-7A38-42D4-81F3-A24A8AFCBA6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F2256-CEAE-4F6C-BA8A-EEBDE601C03A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F5020-A464-4BF6-A868-108BC148078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B2A1B-A4CC-4948-9C26-2CE9AE411FE6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1D2CF-B763-4FAF-84CE-C3F4C143270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8D1E8-26F0-488C-A1F5-DD799CACB65B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C87B4-EDFA-41EC-B960-02C3D22B159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8DCB3-6FDB-44D5-8486-ACE21F943993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08E0C-6450-4320-B471-10C9951E85F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5A9EA-0B33-451A-91E8-A5CE584D6F7D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F825-FAA5-46D2-A437-9ACE1C31657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F2A74-5FE7-4CF4-A6A3-41A363646D57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97516-82CD-4725-A774-9072F0B5D43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B8CB6-47E1-432C-AF4A-105AD15D20B1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57E8D-BCA2-4506-94B2-E9AAF558BB2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7923-723B-4B09-A52A-FDEE7D6AB59D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1271-5951-4AA5-9D64-5DB937652B9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24FB1-CBD8-4873-A3CD-ED8E44F5C1D2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04C06-D323-4663-A781-9060A8F43D6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61DFB-9C57-42F9-96CE-995EDDB52D8E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56B57-5F3E-450C-AF1A-7C5ADD98234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69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635C87-8468-4891-A900-98BC75E31FFA}" type="datetimeFigureOut">
              <a:rPr lang="ru-RU"/>
              <a:pPr>
                <a:defRPr/>
              </a:pPr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48657B-DEEF-411A-A9D9-14DEA65779D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3"/>
          <p:cNvSpPr>
            <a:spLocks noChangeArrowheads="1"/>
          </p:cNvSpPr>
          <p:nvPr/>
        </p:nvSpPr>
        <p:spPr bwMode="auto">
          <a:xfrm>
            <a:off x="1165225" y="279400"/>
            <a:ext cx="7993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uk-UA">
                <a:cs typeface="Times New Roman" pitchFamily="18" charset="0"/>
              </a:rPr>
              <a:t>ОДЕСЬКИЙ НАЦІОНАЛЬНИЙ ТЕХНОЛОГІЧНИЙ УНІВЕРСИТЕТ</a:t>
            </a:r>
            <a:endParaRPr lang="uk-UA"/>
          </a:p>
        </p:txBody>
      </p:sp>
      <p:sp>
        <p:nvSpPr>
          <p:cNvPr id="13314" name="Прямоугольник 5"/>
          <p:cNvSpPr>
            <a:spLocks noChangeArrowheads="1"/>
          </p:cNvSpPr>
          <p:nvPr/>
        </p:nvSpPr>
        <p:spPr bwMode="auto">
          <a:xfrm>
            <a:off x="611188" y="1828800"/>
            <a:ext cx="82454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738"/>
              </a:lnSpc>
              <a:spcBef>
                <a:spcPts val="900"/>
              </a:spcBef>
              <a:tabLst>
                <a:tab pos="5313363" algn="l"/>
              </a:tabLst>
            </a:pPr>
            <a:r>
              <a:rPr lang="uk-UA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Розробка технології десертів з біфідогеними властивостями з впровадженням у закусочну в м. Тульчин Вінницької обл.</a:t>
            </a:r>
            <a:r>
              <a:rPr lang="uk-UA" b="1" u="sng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/>
          </a:p>
        </p:txBody>
      </p:sp>
      <p:sp>
        <p:nvSpPr>
          <p:cNvPr id="13315" name="Прямоугольник 6"/>
          <p:cNvSpPr>
            <a:spLocks noChangeArrowheads="1"/>
          </p:cNvSpPr>
          <p:nvPr/>
        </p:nvSpPr>
        <p:spPr bwMode="auto">
          <a:xfrm>
            <a:off x="4284663" y="54451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uk-UA">
                <a:cs typeface="Times New Roman" pitchFamily="18" charset="0"/>
              </a:rPr>
              <a:t>.</a:t>
            </a:r>
            <a:endParaRPr lang="uk-UA"/>
          </a:p>
        </p:txBody>
      </p:sp>
      <p:sp>
        <p:nvSpPr>
          <p:cNvPr id="13316" name="Прямоугольник 7"/>
          <p:cNvSpPr>
            <a:spLocks noChangeArrowheads="1"/>
          </p:cNvSpPr>
          <p:nvPr/>
        </p:nvSpPr>
        <p:spPr bwMode="auto">
          <a:xfrm>
            <a:off x="3967163" y="4548188"/>
            <a:ext cx="48895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uk-UA"/>
              <a:t>Викона</a:t>
            </a:r>
            <a:r>
              <a:rPr lang="ru-RU"/>
              <a:t>в</a:t>
            </a:r>
            <a:r>
              <a:rPr lang="uk-UA"/>
              <a:t> здобувач вищої освіти</a:t>
            </a:r>
          </a:p>
          <a:p>
            <a:pPr algn="r"/>
            <a:r>
              <a:rPr lang="uk-UA"/>
              <a:t>Гр. </a:t>
            </a:r>
            <a:r>
              <a:rPr lang="ru-RU"/>
              <a:t>ТХ-607</a:t>
            </a:r>
          </a:p>
          <a:p>
            <a:pPr algn="r"/>
            <a:r>
              <a:rPr lang="uk-UA"/>
              <a:t>БугайцовОлександр Сергійович</a:t>
            </a:r>
          </a:p>
          <a:p>
            <a:pPr algn="r"/>
            <a:r>
              <a:rPr lang="uk-UA"/>
              <a:t>Керівник: к.т.н,. доц. Дзюба Н.А.</a:t>
            </a:r>
          </a:p>
          <a:p>
            <a:pPr algn="r"/>
            <a:r>
              <a:rPr lang="uk-UA"/>
              <a:t>Консультант: к.е.н., доцент Кривоногова І.Г.</a:t>
            </a:r>
            <a:endParaRPr lang="ru-RU"/>
          </a:p>
        </p:txBody>
      </p:sp>
      <p:pic>
        <p:nvPicPr>
          <p:cNvPr id="13317" name="Рисунок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8" y="219075"/>
            <a:ext cx="16573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/>
              <a:t>План закусочної</a:t>
            </a:r>
            <a:endParaRPr lang="x-none" dirty="0"/>
          </a:p>
        </p:txBody>
      </p:sp>
      <p:pic>
        <p:nvPicPr>
          <p:cNvPr id="22530" name="Рисунок 3"/>
          <p:cNvPicPr>
            <a:picLocks noChangeAspect="1"/>
          </p:cNvPicPr>
          <p:nvPr/>
        </p:nvPicPr>
        <p:blipFill>
          <a:blip r:embed="rId2"/>
          <a:srcRect l="20074" t="13602" r="17712" b="8000"/>
          <a:stretch>
            <a:fillRect/>
          </a:stretch>
        </p:blipFill>
        <p:spPr bwMode="auto">
          <a:xfrm>
            <a:off x="457200" y="830263"/>
            <a:ext cx="8469313" cy="600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/>
              <a:t>Функціональні схеми страв</a:t>
            </a:r>
            <a:endParaRPr lang="x-none" dirty="0"/>
          </a:p>
        </p:txBody>
      </p:sp>
      <p:pic>
        <p:nvPicPr>
          <p:cNvPr id="23554" name="Рисунок 3"/>
          <p:cNvPicPr>
            <a:picLocks noChangeAspect="1"/>
          </p:cNvPicPr>
          <p:nvPr/>
        </p:nvPicPr>
        <p:blipFill>
          <a:blip r:embed="rId2"/>
          <a:srcRect l="25587" t="26201" r="24013" b="9399"/>
          <a:stretch>
            <a:fillRect/>
          </a:stretch>
        </p:blipFill>
        <p:spPr bwMode="auto">
          <a:xfrm>
            <a:off x="457200" y="852488"/>
            <a:ext cx="8356600" cy="600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557213" y="-107950"/>
            <a:ext cx="8229600" cy="1143000"/>
          </a:xfrm>
        </p:spPr>
        <p:txBody>
          <a:bodyPr/>
          <a:lstStyle/>
          <a:p>
            <a:r>
              <a:rPr lang="uk-UA" smtClean="0"/>
              <a:t>Функціональні схеми страв</a:t>
            </a:r>
            <a:endParaRPr lang="ru-RU" smtClean="0"/>
          </a:p>
        </p:txBody>
      </p:sp>
      <p:pic>
        <p:nvPicPr>
          <p:cNvPr id="24578" name="Рисунок 6"/>
          <p:cNvPicPr>
            <a:picLocks noChangeAspect="1"/>
          </p:cNvPicPr>
          <p:nvPr/>
        </p:nvPicPr>
        <p:blipFill>
          <a:blip r:embed="rId2"/>
          <a:srcRect l="25587" t="27600" r="24013" b="8002"/>
          <a:stretch>
            <a:fillRect/>
          </a:stretch>
        </p:blipFill>
        <p:spPr bwMode="auto">
          <a:xfrm>
            <a:off x="179388" y="723900"/>
            <a:ext cx="85344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4"/>
          <p:cNvSpPr txBox="1">
            <a:spLocks noChangeArrowheads="1"/>
          </p:cNvSpPr>
          <p:nvPr/>
        </p:nvSpPr>
        <p:spPr bwMode="auto">
          <a:xfrm>
            <a:off x="1116013" y="115888"/>
            <a:ext cx="75596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50000"/>
              </a:lnSpc>
              <a:spcAft>
                <a:spcPts val="800"/>
              </a:spcAft>
            </a:pPr>
            <a:r>
              <a:rPr lang="uk-UA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Основні економічні показники роботи підприємства, що проектується</a:t>
            </a:r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258888" y="971550"/>
          <a:ext cx="6842125" cy="39608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6934">
                  <a:extLst>
                    <a:ext uri="{9D8B030D-6E8A-4147-A177-3AD203B41FA5}"/>
                  </a:extLst>
                </a:gridCol>
                <a:gridCol w="3005673">
                  <a:extLst>
                    <a:ext uri="{9D8B030D-6E8A-4147-A177-3AD203B41FA5}"/>
                  </a:extLst>
                </a:gridCol>
                <a:gridCol w="2093249">
                  <a:extLst>
                    <a:ext uri="{9D8B030D-6E8A-4147-A177-3AD203B41FA5}"/>
                  </a:extLst>
                </a:gridCol>
                <a:gridCol w="1274903">
                  <a:extLst>
                    <a:ext uri="{9D8B030D-6E8A-4147-A177-3AD203B41FA5}"/>
                  </a:extLst>
                </a:gridCol>
              </a:tblGrid>
              <a:tr h="5958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№ п/п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Показники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Одиниці вимірювання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Значення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912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Валовий товарообіг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29169,19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912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Чистий дохід від реалізації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24307,66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912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Витрати операційної діяльності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20985,61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9585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Фінансові результати від звичайної діяльності до оподаткування 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3322,05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912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Чистий прибуток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2724,08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912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Рентабельність продажів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11,21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9585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Поріг рентабельності в грошовому вираженні 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тис. грн.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17593,70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912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Середній чек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грн.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104,18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912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Термін окупності капітальних вкладень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роки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</a:rPr>
                        <a:t>3,28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7"/>
          <p:cNvSpPr>
            <a:spLocks noChangeArrowheads="1"/>
          </p:cNvSpPr>
          <p:nvPr/>
        </p:nvSpPr>
        <p:spPr bwMode="auto">
          <a:xfrm>
            <a:off x="1908175" y="2330450"/>
            <a:ext cx="5795963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pPr algn="ctr"/>
            <a:r>
              <a:rPr lang="ru-RU" sz="6000" b="1">
                <a:latin typeface="Monotype Corsiva" pitchFamily="66" charset="0"/>
              </a:rPr>
              <a:t>Дякую за увагу!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6"/>
          <p:cNvSpPr>
            <a:spLocks noChangeArrowheads="1"/>
          </p:cNvSpPr>
          <p:nvPr/>
        </p:nvSpPr>
        <p:spPr bwMode="auto">
          <a:xfrm>
            <a:off x="0" y="86963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ctr"/>
            <a:r>
              <a:rPr lang="uk-UA" altLang="ru-RU" sz="1400">
                <a:latin typeface="Times New Roman" pitchFamily="18" charset="0"/>
                <a:cs typeface="Times New Roman" pitchFamily="18" charset="0"/>
              </a:rPr>
              <a:t>Рис. 2.1. – Програма експериментальних досліджень</a:t>
            </a:r>
            <a:endParaRPr lang="uk-UA" altLang="ru-RU"/>
          </a:p>
        </p:txBody>
      </p:sp>
      <p:sp>
        <p:nvSpPr>
          <p:cNvPr id="14338" name="Rectangle 38"/>
          <p:cNvSpPr>
            <a:spLocks noChangeArrowheads="1"/>
          </p:cNvSpPr>
          <p:nvPr/>
        </p:nvSpPr>
        <p:spPr bwMode="auto">
          <a:xfrm>
            <a:off x="-206375" y="160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TextBox 8">
            <a:extLst>
              <a:ext uri="{FF2B5EF4-FFF2-40B4-BE49-F238E27FC236}"/>
            </a:extLst>
          </p:cNvPr>
          <p:cNvSpPr txBox="1"/>
          <p:nvPr/>
        </p:nvSpPr>
        <p:spPr>
          <a:xfrm>
            <a:off x="206375" y="160338"/>
            <a:ext cx="8731250" cy="4692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49263" algn="just"/>
            <a:r>
              <a:rPr lang="uk-UA" sz="1300" b="1">
                <a:cs typeface="Times New Roman" pitchFamily="18" charset="0"/>
              </a:rPr>
              <a:t>Основними об'єктами досліджень у роботі були: морквяне пюре; пюре з гарбуза; ананасовий концентрований сік; сироватка; рідкий пектин (пектиновий яблучний екстракт Sun Land); концентрати молочнокислих та біфідобактерій (Біфілакт-Д); ферментний препарат Pectinex Ultra SP-L; розроблені продукти.</a:t>
            </a:r>
          </a:p>
          <a:p>
            <a:pPr indent="449263" algn="just"/>
            <a:endParaRPr lang="ru-RU" sz="1300" b="1">
              <a:cs typeface="Times New Roman" pitchFamily="18" charset="0"/>
            </a:endParaRPr>
          </a:p>
          <a:p>
            <a:pPr indent="449263" algn="just"/>
            <a:r>
              <a:rPr lang="uk-UA" sz="1300">
                <a:cs typeface="Times New Roman" pitchFamily="18" charset="0"/>
              </a:rPr>
              <a:t>Морквяне пюре є гомогенізованою однорідною масою з відповідним смаком стиглої моркви. Колір та запах характерні для моркви. </a:t>
            </a:r>
          </a:p>
          <a:p>
            <a:pPr indent="449263" algn="just"/>
            <a:r>
              <a:rPr lang="uk-UA" sz="1300">
                <a:cs typeface="Times New Roman" pitchFamily="18" charset="0"/>
              </a:rPr>
              <a:t>У роботі використовували пюре з гарбуза сорту Вітамінна. Консистенція є однорідною масою із вмістом РСВ 10-13%.</a:t>
            </a:r>
          </a:p>
          <a:p>
            <a:pPr indent="449263" algn="just"/>
            <a:r>
              <a:rPr lang="uk-UA" sz="1300">
                <a:cs typeface="Times New Roman" pitchFamily="18" charset="0"/>
              </a:rPr>
              <a:t>Ананасовий концентрований сік, виготовлений у Тайланді, виготовлений із соку ананаса прямого віджиму, отриманого з м'якоті стиглих ананасів. Являє собою густий сироп зі смаком ананасу.</a:t>
            </a:r>
          </a:p>
          <a:p>
            <a:pPr indent="449263" algn="just"/>
            <a:r>
              <a:rPr lang="uk-UA" sz="1300">
                <a:cs typeface="Times New Roman" pitchFamily="18" charset="0"/>
              </a:rPr>
              <a:t>Сирна сироватка – як одна з основ поживних середовищ для бактерій – пробіотиків. Вміст РСВ – 4,2-7,4%. </a:t>
            </a:r>
            <a:endParaRPr lang="ru-RU" sz="1300" b="1">
              <a:cs typeface="Times New Roman" pitchFamily="18" charset="0"/>
            </a:endParaRPr>
          </a:p>
          <a:p>
            <a:pPr indent="449263" algn="just"/>
            <a:r>
              <a:rPr lang="uk-UA" sz="1300">
                <a:cs typeface="Times New Roman" pitchFamily="18" charset="0"/>
              </a:rPr>
              <a:t>Сухий пектин Уніпектин ОВ 700 (фірма «Degussa», Франція). Складається із низькометоксильованого пектину Е 440 (ступінь етерифікації 33-38%), стандартизується шляхом додавання цукру. Виявляє високі термостабільні властивості при додатковому додаванні солей кальцію. </a:t>
            </a:r>
          </a:p>
          <a:p>
            <a:pPr indent="449263" algn="just"/>
            <a:r>
              <a:rPr lang="uk-UA" sz="1300">
                <a:cs typeface="Times New Roman" pitchFamily="18" charset="0"/>
              </a:rPr>
              <a:t>Концентрати молочнокислих та біфідобактерій: Біфілакт-Плюс. Біфілакт-Плюс представляє собою ліофілізований  концентрат, що складається з молочнокислих та біфідобактерій видів: Lactococcus lactis subsp. diacetilactis (Д); Streptococcus thermophilus (в'язкий) (Тс); Lactobacillus plantarum (Пп); Bifidobacterium bifidum та/або B. Longum та/або B. adolescentis (БФ). </a:t>
            </a:r>
          </a:p>
          <a:p>
            <a:pPr indent="449263" algn="just"/>
            <a:r>
              <a:rPr lang="uk-UA" sz="1300">
                <a:cs typeface="Times New Roman" pitchFamily="18" charset="0"/>
              </a:rPr>
              <a:t>Ферментний препарат Pectinex Ultra SP-L – препарат для гідролізу пектинових речовин у досліджуваній фруктовій та овочевій сировині. Нами обраний пектолітичний фермент, що найчастіше застосовується для обробки мезги компанії Novozymes (Данія).</a:t>
            </a:r>
            <a:endParaRPr lang="ru-RU" sz="1300"/>
          </a:p>
        </p:txBody>
      </p:sp>
      <p:pic>
        <p:nvPicPr>
          <p:cNvPr id="1026" name="Picture 2" descr="Чим корисна морква та що з неї приготувати — Шуба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4618" y="4830571"/>
            <a:ext cx="1368620" cy="960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028" name="Picture 4" descr="Гарбуз Беппо (Заатбау) › Агро Ятка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/>
            </a:extLst>
          </a:blip>
          <a:srcRect l="9151" t="659" r="8211" b="5770"/>
          <a:stretch/>
        </p:blipFill>
        <p:spPr bwMode="auto">
          <a:xfrm>
            <a:off x="1009155" y="5637276"/>
            <a:ext cx="1033415" cy="10610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030" name="Picture 6" descr="Сік Jaffa Ананасовий 950 мл (4820003684849)ціни в Києві та Українi - купити  в магазині Brain: комп'ютери та гаджети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61343" y="5071799"/>
            <a:ext cx="1622431" cy="16224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032" name="Picture 8" descr="Волошкове поле, 1 л, Сироватка молочна, 0% - купити Кисломолочні продукти у  Києві, доставка води АкваМаркет - Ціна, доставка, купити, замовити, в  Києві, Харкові, Одесі, Чернігові, Білій Церкві, Славутичі, огляд, опис,  продаж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365908" y="4794942"/>
            <a:ext cx="1622431" cy="16224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034" name="Picture 10" descr="Яблучний пектин, Apple Pectin, Now Foods, 700 мг, 120 вегетаріанських  капсул - Купити у Києві та Україні | Ціна в Biotus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030626" y="4706649"/>
            <a:ext cx="1368620" cy="13686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036" name="Picture 12" descr="Бiфiлакт екстра капс №30 ✔️ Інструкція | Ціна в інтернет аптеці - Здравиця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/>
            </a:extLst>
          </a:blip>
          <a:srcRect l="20331" t="17605" r="21736" b="10522"/>
          <a:stretch/>
        </p:blipFill>
        <p:spPr bwMode="auto">
          <a:xfrm>
            <a:off x="6150884" y="5485904"/>
            <a:ext cx="1517495" cy="12527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038" name="Picture 14" descr="пектиназа pectinex купить приобрести | Kitchen Industries. Молекулярная  кухня.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/>
            </a:extLst>
          </a:blip>
          <a:srcRect l="19213" r="28213"/>
          <a:stretch/>
        </p:blipFill>
        <p:spPr bwMode="auto">
          <a:xfrm>
            <a:off x="7852692" y="4639174"/>
            <a:ext cx="1106698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7"/>
          <p:cNvSpPr txBox="1">
            <a:spLocks noChangeArrowheads="1"/>
          </p:cNvSpPr>
          <p:nvPr/>
        </p:nvSpPr>
        <p:spPr bwMode="auto">
          <a:xfrm>
            <a:off x="249238" y="33338"/>
            <a:ext cx="4322762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Таблиця 1 – Хімічний склад фруктової сировини на 100 г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07950" y="981075"/>
          <a:ext cx="4103688" cy="5943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1425">
                  <a:extLst>
                    <a:ext uri="{9D8B030D-6E8A-4147-A177-3AD203B41FA5}"/>
                  </a:extLst>
                </a:gridCol>
                <a:gridCol w="2023031">
                  <a:extLst>
                    <a:ext uri="{9D8B030D-6E8A-4147-A177-3AD203B41FA5}"/>
                  </a:extLst>
                </a:gridCol>
              </a:tblGrid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dirty="0">
                          <a:solidFill>
                            <a:schemeClr val="tx1"/>
                          </a:solidFill>
                          <a:effectLst/>
                        </a:rPr>
                        <a:t>Хімічний склад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Ананасовий концентрований сік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Вологість, %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38,1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Масова частка вуглеводів, %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43,6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Пектинові </a:t>
                      </a:r>
                      <a:r>
                        <a:rPr lang="uk-UA" sz="1300" dirty="0">
                          <a:solidFill>
                            <a:schemeClr val="tx1"/>
                          </a:solidFill>
                          <a:effectLst/>
                        </a:rPr>
                        <a:t>речовини, г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5" dirty="0">
                          <a:solidFill>
                            <a:schemeClr val="tx1"/>
                          </a:solidFill>
                          <a:effectLst/>
                        </a:rPr>
                        <a:t>0,7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Органічні </a:t>
                      </a: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кислоти, г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5" dirty="0">
                          <a:solidFill>
                            <a:schemeClr val="tx1"/>
                          </a:solidFill>
                          <a:effectLst/>
                        </a:rPr>
                        <a:t>1,1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Мінеральні речовини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натрій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5" dirty="0">
                          <a:solidFill>
                            <a:schemeClr val="tx1"/>
                          </a:solidFill>
                          <a:effectLst/>
                        </a:rPr>
                        <a:t>3,0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кальцій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39,0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фосфор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28,0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калій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472,0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магній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35,0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залізо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5" dirty="0">
                          <a:solidFill>
                            <a:schemeClr val="tx1"/>
                          </a:solidFill>
                          <a:effectLst/>
                        </a:rPr>
                        <a:t>0,9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5" dirty="0">
                          <a:solidFill>
                            <a:schemeClr val="tx1"/>
                          </a:solidFill>
                          <a:effectLst/>
                        </a:rPr>
                        <a:t>Вітаміни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В1 (тіамін), мг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5" dirty="0">
                          <a:solidFill>
                            <a:schemeClr val="tx1"/>
                          </a:solidFill>
                          <a:effectLst/>
                        </a:rPr>
                        <a:t>0,2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В2 (рибофлавін), </a:t>
                      </a:r>
                      <a:r>
                        <a:rPr lang="uk-UA" sz="1300" spc="-25">
                          <a:solidFill>
                            <a:schemeClr val="tx1"/>
                          </a:solidFill>
                          <a:effectLst/>
                        </a:rPr>
                        <a:t>мг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0,06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С (аскорбінова кислота), мг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42,0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662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β-каротин, мкг</a:t>
                      </a:r>
                      <a:endParaRPr lang="x-none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0,03</a:t>
                      </a:r>
                      <a:endParaRPr lang="x-none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803" marR="648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5418" name="TextBox 9"/>
          <p:cNvSpPr txBox="1">
            <a:spLocks noChangeArrowheads="1"/>
          </p:cNvSpPr>
          <p:nvPr/>
        </p:nvSpPr>
        <p:spPr bwMode="auto">
          <a:xfrm>
            <a:off x="5003800" y="33338"/>
            <a:ext cx="3995738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Таблиця 2 - Хімічний склад овочевої сировини на 100 г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4427538" y="981075"/>
          <a:ext cx="4324350" cy="6034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5219">
                  <a:extLst>
                    <a:ext uri="{9D8B030D-6E8A-4147-A177-3AD203B41FA5}"/>
                  </a:extLst>
                </a:gridCol>
                <a:gridCol w="905272">
                  <a:extLst>
                    <a:ext uri="{9D8B030D-6E8A-4147-A177-3AD203B41FA5}"/>
                  </a:extLst>
                </a:gridCol>
                <a:gridCol w="902677">
                  <a:extLst>
                    <a:ext uri="{9D8B030D-6E8A-4147-A177-3AD203B41FA5}"/>
                  </a:extLst>
                </a:gridCol>
              </a:tblGrid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Хімічний склад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>
                          <a:solidFill>
                            <a:schemeClr val="tx1"/>
                          </a:solidFill>
                          <a:effectLst/>
                        </a:rPr>
                        <a:t>Морквяне пюре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Пюре з гарбуза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 dirty="0">
                          <a:solidFill>
                            <a:schemeClr val="tx1"/>
                          </a:solidFill>
                          <a:effectLst/>
                        </a:rPr>
                        <a:t>Вологість, %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>
                          <a:solidFill>
                            <a:schemeClr val="tx1"/>
                          </a:solidFill>
                          <a:effectLst/>
                        </a:rPr>
                        <a:t>74,6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>
                          <a:solidFill>
                            <a:schemeClr val="tx1"/>
                          </a:solidFill>
                          <a:effectLst/>
                        </a:rPr>
                        <a:t>93,7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Білки, %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0,7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0,7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жири, %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0,1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0,1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480088"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Масова частка суми засвоюваних вуглеводів, включаючи МДС та крохмаль, %</a:t>
                      </a:r>
                      <a:endParaRPr lang="x-none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6,3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4,9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Пектинові речовини, г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1,7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1,9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Органічні кислоти, г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>
                          <a:solidFill>
                            <a:schemeClr val="tx1"/>
                          </a:solidFill>
                          <a:effectLst/>
                        </a:rPr>
                        <a:t>23,6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0,1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 grid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 dirty="0">
                          <a:solidFill>
                            <a:schemeClr val="tx1"/>
                          </a:solidFill>
                          <a:effectLst/>
                        </a:rPr>
                        <a:t>Мінеральні речовини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>
                          <a:solidFill>
                            <a:schemeClr val="tx1"/>
                          </a:solidFill>
                          <a:effectLst/>
                        </a:rPr>
                        <a:t>натрій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>
                          <a:solidFill>
                            <a:schemeClr val="tx1"/>
                          </a:solidFill>
                          <a:effectLst/>
                        </a:rPr>
                        <a:t>23,6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1,0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>
                          <a:solidFill>
                            <a:schemeClr val="tx1"/>
                          </a:solidFill>
                          <a:effectLst/>
                        </a:rPr>
                        <a:t>кальцій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>
                          <a:solidFill>
                            <a:schemeClr val="tx1"/>
                          </a:solidFill>
                          <a:effectLst/>
                        </a:rPr>
                        <a:t>48,2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>
                          <a:solidFill>
                            <a:schemeClr val="tx1"/>
                          </a:solidFill>
                          <a:effectLst/>
                        </a:rPr>
                        <a:t>15,0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>
                          <a:solidFill>
                            <a:schemeClr val="tx1"/>
                          </a:solidFill>
                          <a:effectLst/>
                        </a:rPr>
                        <a:t>фосфор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 dirty="0">
                          <a:solidFill>
                            <a:schemeClr val="tx1"/>
                          </a:solidFill>
                          <a:effectLst/>
                        </a:rPr>
                        <a:t>56,7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>
                          <a:solidFill>
                            <a:schemeClr val="tx1"/>
                          </a:solidFill>
                          <a:effectLst/>
                        </a:rPr>
                        <a:t>30,0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>
                          <a:solidFill>
                            <a:schemeClr val="tx1"/>
                          </a:solidFill>
                          <a:effectLst/>
                        </a:rPr>
                        <a:t>калій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 dirty="0">
                          <a:solidFill>
                            <a:schemeClr val="tx1"/>
                          </a:solidFill>
                          <a:effectLst/>
                        </a:rPr>
                        <a:t>227,8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>
                          <a:solidFill>
                            <a:schemeClr val="tx1"/>
                          </a:solidFill>
                          <a:effectLst/>
                        </a:rPr>
                        <a:t>230,0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>
                          <a:solidFill>
                            <a:schemeClr val="tx1"/>
                          </a:solidFill>
                          <a:effectLst/>
                        </a:rPr>
                        <a:t>магній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 dirty="0">
                          <a:solidFill>
                            <a:schemeClr val="tx1"/>
                          </a:solidFill>
                          <a:effectLst/>
                        </a:rPr>
                        <a:t>22,6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9,0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>
                          <a:solidFill>
                            <a:schemeClr val="tx1"/>
                          </a:solidFill>
                          <a:effectLst/>
                        </a:rPr>
                        <a:t>залізо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 dirty="0">
                          <a:solidFill>
                            <a:schemeClr val="tx1"/>
                          </a:solidFill>
                          <a:effectLst/>
                        </a:rPr>
                        <a:t>0,5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0,6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 grid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 dirty="0">
                          <a:solidFill>
                            <a:schemeClr val="tx1"/>
                          </a:solidFill>
                          <a:effectLst/>
                        </a:rPr>
                        <a:t>Вітаміни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В1 (тіамін), мг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 dirty="0">
                          <a:solidFill>
                            <a:schemeClr val="tx1"/>
                          </a:solidFill>
                          <a:effectLst/>
                        </a:rPr>
                        <a:t>0,05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>
                          <a:solidFill>
                            <a:schemeClr val="tx1"/>
                          </a:solidFill>
                          <a:effectLst/>
                        </a:rPr>
                        <a:t>0,03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В2 (рибофлавін), мг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 dirty="0">
                          <a:solidFill>
                            <a:schemeClr val="tx1"/>
                          </a:solidFill>
                          <a:effectLst/>
                        </a:rPr>
                        <a:t>0,08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0" dirty="0">
                          <a:solidFill>
                            <a:schemeClr val="tx1"/>
                          </a:solidFill>
                          <a:effectLst/>
                        </a:rPr>
                        <a:t>0,08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С (аскорбінова кислота), мг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>
                          <a:solidFill>
                            <a:schemeClr val="tx1"/>
                          </a:solidFill>
                          <a:effectLst/>
                        </a:rPr>
                        <a:t>5,8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25" dirty="0">
                          <a:solidFill>
                            <a:schemeClr val="tx1"/>
                          </a:solidFill>
                          <a:effectLst/>
                        </a:rPr>
                        <a:t>4,7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2247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>
                          <a:solidFill>
                            <a:schemeClr val="tx1"/>
                          </a:solidFill>
                          <a:effectLst/>
                        </a:rPr>
                        <a:t>β-каротин, мкг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>
                          <a:solidFill>
                            <a:schemeClr val="tx1"/>
                          </a:solidFill>
                          <a:effectLst/>
                        </a:rPr>
                        <a:t>7000,0</a:t>
                      </a:r>
                      <a:endParaRPr lang="x-none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uk-UA" sz="1200" spc="-10" dirty="0">
                          <a:solidFill>
                            <a:schemeClr val="tx1"/>
                          </a:solidFill>
                          <a:effectLst/>
                        </a:rPr>
                        <a:t>345,0</a:t>
                      </a:r>
                      <a:endParaRPr lang="x-none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11" marR="5471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/>
            </a:extLst>
          </p:cNvPr>
          <p:cNvGraphicFramePr/>
          <p:nvPr/>
        </p:nvGraphicFramePr>
        <p:xfrm>
          <a:off x="251520" y="260648"/>
          <a:ext cx="4032448" cy="2404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0" y="2665413"/>
            <a:ext cx="4284663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55588" algn="just">
              <a:tabLst>
                <a:tab pos="1155700" algn="l"/>
              </a:tabLst>
            </a:pPr>
            <a:r>
              <a:rPr lang="uk-UA" sz="1300">
                <a:latin typeface="Times New Roman" pitchFamily="18" charset="0"/>
                <a:cs typeface="Times New Roman" pitchFamily="18" charset="0"/>
              </a:rPr>
              <a:t>Рис. 1 – Залежність титрованої кислотності овочевого пюре від тривалості сквашування </a:t>
            </a:r>
            <a:endParaRPr lang="ru-RU" sz="1300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>
            <a:extLst>
              <a:ext uri="{FF2B5EF4-FFF2-40B4-BE49-F238E27FC236}"/>
            </a:extLst>
          </p:cNvPr>
          <p:cNvGraphicFramePr/>
          <p:nvPr/>
        </p:nvGraphicFramePr>
        <p:xfrm>
          <a:off x="4788024" y="237320"/>
          <a:ext cx="4232672" cy="2404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/>
            </a:extLst>
          </p:cNvPr>
          <p:cNvSpPr txBox="1"/>
          <p:nvPr/>
        </p:nvSpPr>
        <p:spPr>
          <a:xfrm>
            <a:off x="4886325" y="2641600"/>
            <a:ext cx="403225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tabLst>
                <a:tab pos="1774825" algn="l"/>
              </a:tabLst>
            </a:pPr>
            <a:r>
              <a:rPr lang="uk-UA" sz="1300">
                <a:latin typeface="Times New Roman" pitchFamily="18" charset="0"/>
                <a:cs typeface="Times New Roman" pitchFamily="18" charset="0"/>
              </a:rPr>
              <a:t>Рис. 2 – Залежність титрованої кислотності молочно-апельсинової суміші</a:t>
            </a:r>
            <a:endParaRPr lang="ru-RU" sz="1300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>
            <a:extLst>
              <a:ext uri="{FF2B5EF4-FFF2-40B4-BE49-F238E27FC236}"/>
            </a:extLst>
          </p:cNvPr>
          <p:cNvGraphicFramePr/>
          <p:nvPr/>
        </p:nvGraphicFramePr>
        <p:xfrm>
          <a:off x="128480" y="3281790"/>
          <a:ext cx="4155488" cy="2595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>
            <a:extLst>
              <a:ext uri="{FF2B5EF4-FFF2-40B4-BE49-F238E27FC236}"/>
            </a:extLst>
          </p:cNvPr>
          <p:cNvSpPr txBox="1"/>
          <p:nvPr/>
        </p:nvSpPr>
        <p:spPr>
          <a:xfrm>
            <a:off x="-3175" y="6091238"/>
            <a:ext cx="45720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55588" algn="just">
              <a:tabLst>
                <a:tab pos="1155700" algn="l"/>
              </a:tabLst>
            </a:pPr>
            <a:r>
              <a:rPr lang="uk-UA" sz="1300">
                <a:latin typeface="Times New Roman" pitchFamily="18" charset="0"/>
                <a:cs typeface="Times New Roman" pitchFamily="18" charset="0"/>
              </a:rPr>
              <a:t>Рис. 3 – Динаміка зміни титрованої кислотності молочно-рослинної суміші</a:t>
            </a:r>
            <a:endParaRPr lang="ru-RU" sz="1300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Диаграмма 12">
            <a:extLst>
              <a:ext uri="{FF2B5EF4-FFF2-40B4-BE49-F238E27FC236}"/>
            </a:extLst>
          </p:cNvPr>
          <p:cNvGraphicFramePr/>
          <p:nvPr/>
        </p:nvGraphicFramePr>
        <p:xfrm>
          <a:off x="4725162" y="3223265"/>
          <a:ext cx="4032448" cy="2930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392" name="TextBox 14"/>
          <p:cNvSpPr txBox="1">
            <a:spLocks noChangeArrowheads="1"/>
          </p:cNvSpPr>
          <p:nvPr/>
        </p:nvSpPr>
        <p:spPr bwMode="auto">
          <a:xfrm>
            <a:off x="4438650" y="6153150"/>
            <a:ext cx="4581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300">
                <a:latin typeface="Times New Roman" pitchFamily="18" charset="0"/>
                <a:cs typeface="Times New Roman" pitchFamily="18" charset="0"/>
              </a:rPr>
              <a:t>Рис. 2.4 – Динаміка зміни титрованої кислотності молочно-рослинної суміші (морквяне 10% та гарбузове пюре 10%)</a:t>
            </a:r>
            <a:endParaRPr lang="ru-RU" sz="13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4"/>
          <p:cNvSpPr txBox="1">
            <a:spLocks noChangeArrowheads="1"/>
          </p:cNvSpPr>
          <p:nvPr/>
        </p:nvSpPr>
        <p:spPr bwMode="auto">
          <a:xfrm>
            <a:off x="250825" y="188913"/>
            <a:ext cx="590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Таблиця 2 – Варіанти рецептур десертів 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395288" y="646113"/>
          <a:ext cx="8029575" cy="256063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247622">
                  <a:extLst>
                    <a:ext uri="{9D8B030D-6E8A-4147-A177-3AD203B41FA5}"/>
                  </a:extLst>
                </a:gridCol>
                <a:gridCol w="716169">
                  <a:extLst>
                    <a:ext uri="{9D8B030D-6E8A-4147-A177-3AD203B41FA5}"/>
                  </a:extLst>
                </a:gridCol>
                <a:gridCol w="716169">
                  <a:extLst>
                    <a:ext uri="{9D8B030D-6E8A-4147-A177-3AD203B41FA5}"/>
                  </a:extLst>
                </a:gridCol>
                <a:gridCol w="716169">
                  <a:extLst>
                    <a:ext uri="{9D8B030D-6E8A-4147-A177-3AD203B41FA5}"/>
                  </a:extLst>
                </a:gridCol>
                <a:gridCol w="632669">
                  <a:extLst>
                    <a:ext uri="{9D8B030D-6E8A-4147-A177-3AD203B41FA5}"/>
                  </a:extLst>
                </a:gridCol>
              </a:tblGrid>
              <a:tr h="174625">
                <a:tc rowSpan="2"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solidFill>
                            <a:schemeClr val="tx1"/>
                          </a:solidFill>
                          <a:effectLst/>
                        </a:rPr>
                        <a:t>Найменування компонента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74625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74625"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>
                          <a:solidFill>
                            <a:schemeClr val="tx1"/>
                          </a:solidFill>
                          <a:effectLst/>
                        </a:rPr>
                        <a:t>Ананасовий сік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 dirty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0165"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Моркв’яно-гарбузове пюре </a:t>
                      </a:r>
                      <a:r>
                        <a:rPr lang="uk-UA" sz="1400" spc="-10">
                          <a:solidFill>
                            <a:schemeClr val="tx1"/>
                          </a:solidFill>
                          <a:effectLst/>
                        </a:rPr>
                        <a:t>ферментоване (1:1)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 dirty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74625"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>
                          <a:solidFill>
                            <a:schemeClr val="tx1"/>
                          </a:solidFill>
                          <a:effectLst/>
                        </a:rPr>
                        <a:t>Цукор-пісок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74625"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</a:rPr>
                        <a:t>Рідкий пектин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5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0165"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>
                          <a:solidFill>
                            <a:schemeClr val="tx1"/>
                          </a:solidFill>
                          <a:effectLst/>
                        </a:rPr>
                        <a:t>Сухе знежирене </a:t>
                      </a:r>
                      <a:r>
                        <a:rPr lang="uk-UA" sz="1400" spc="-10">
                          <a:solidFill>
                            <a:schemeClr val="tx1"/>
                          </a:solidFill>
                          <a:effectLst/>
                        </a:rPr>
                        <a:t>молоко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74625"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solidFill>
                            <a:schemeClr val="tx1"/>
                          </a:solidFill>
                          <a:effectLst/>
                        </a:rPr>
                        <a:t>Закваска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7" name="Диаграмма 6">
            <a:extLst>
              <a:ext uri="{FF2B5EF4-FFF2-40B4-BE49-F238E27FC236}"/>
            </a:extLst>
          </p:cNvPr>
          <p:cNvGraphicFramePr/>
          <p:nvPr/>
        </p:nvGraphicFramePr>
        <p:xfrm>
          <a:off x="395536" y="3212976"/>
          <a:ext cx="5474970" cy="2318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66" name="TextBox 8"/>
          <p:cNvSpPr txBox="1">
            <a:spLocks noChangeArrowheads="1"/>
          </p:cNvSpPr>
          <p:nvPr/>
        </p:nvSpPr>
        <p:spPr bwMode="auto">
          <a:xfrm>
            <a:off x="412750" y="5578475"/>
            <a:ext cx="45720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300">
                <a:latin typeface="Times New Roman" pitchFamily="18" charset="0"/>
                <a:cs typeface="Times New Roman" pitchFamily="18" charset="0"/>
              </a:rPr>
              <a:t>Рис. 5 – Профілограма дослідних зразків десертів</a:t>
            </a:r>
            <a:endParaRPr lang="ru-RU" sz="13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 txBox="1">
            <a:spLocks noChangeArrowheads="1"/>
          </p:cNvSpPr>
          <p:nvPr/>
        </p:nvSpPr>
        <p:spPr bwMode="auto">
          <a:xfrm>
            <a:off x="1908175" y="188913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50000"/>
              </a:lnSpc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Таблиця 3 – Хімічний склад десертів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250825" y="1052513"/>
          <a:ext cx="8642350" cy="50879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865">
                  <a:extLst>
                    <a:ext uri="{9D8B030D-6E8A-4147-A177-3AD203B41FA5}"/>
                  </a:extLst>
                </a:gridCol>
                <a:gridCol w="1350035">
                  <a:extLst>
                    <a:ext uri="{9D8B030D-6E8A-4147-A177-3AD203B41FA5}"/>
                  </a:extLst>
                </a:gridCol>
                <a:gridCol w="1350035">
                  <a:extLst>
                    <a:ext uri="{9D8B030D-6E8A-4147-A177-3AD203B41FA5}"/>
                  </a:extLst>
                </a:gridCol>
                <a:gridCol w="1379542">
                  <a:extLst>
                    <a:ext uri="{9D8B030D-6E8A-4147-A177-3AD203B41FA5}"/>
                  </a:extLst>
                </a:gridCol>
                <a:gridCol w="1379542">
                  <a:extLst>
                    <a:ext uri="{9D8B030D-6E8A-4147-A177-3AD203B41FA5}"/>
                  </a:extLst>
                </a:gridCol>
                <a:gridCol w="1445940">
                  <a:extLst>
                    <a:ext uri="{9D8B030D-6E8A-4147-A177-3AD203B41FA5}"/>
                  </a:extLst>
                </a:gridCol>
              </a:tblGrid>
              <a:tr h="330800">
                <a:tc row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Найменування інгредієнта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300" dirty="0">
                          <a:solidFill>
                            <a:schemeClr val="tx1"/>
                          </a:solidFill>
                          <a:effectLst/>
                        </a:rPr>
                        <a:t>Рівень задоволення, % від адекватного добового</a:t>
                      </a: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 споживання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Норми</a:t>
                      </a:r>
                      <a:endParaRPr lang="x-none" sz="13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фізіологічн</a:t>
                      </a:r>
                      <a:r>
                        <a:rPr lang="uk-UA" sz="1300" spc="-25">
                          <a:solidFill>
                            <a:schemeClr val="tx1"/>
                          </a:solidFill>
                          <a:effectLst/>
                        </a:rPr>
                        <a:t>их п</a:t>
                      </a: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отреб </a:t>
                      </a: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у харчових </a:t>
                      </a: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речовинах</a:t>
                      </a:r>
                      <a:endParaRPr lang="x-none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682648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Зразок 3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Ступінь добової забезпеченості</a:t>
                      </a:r>
                      <a:endParaRPr lang="x-none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Зразок 4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Ступінь добової </a:t>
                      </a:r>
                      <a:r>
                        <a:rPr lang="uk-UA" sz="1300" spc="-10" dirty="0" err="1">
                          <a:solidFill>
                            <a:schemeClr val="tx1"/>
                          </a:solidFill>
                          <a:effectLst/>
                        </a:rPr>
                        <a:t>забезпееності</a:t>
                      </a:r>
                      <a:endParaRPr lang="x-none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5487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Білки, г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1,42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1,84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1,44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1,87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5">
                          <a:solidFill>
                            <a:schemeClr val="tx1"/>
                          </a:solidFill>
                          <a:effectLst/>
                        </a:rPr>
                        <a:t>77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5487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Жири, г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0,11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0,13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0,07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0,08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5">
                          <a:solidFill>
                            <a:schemeClr val="tx1"/>
                          </a:solidFill>
                          <a:effectLst/>
                        </a:rPr>
                        <a:t>88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5487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Вуглеводи, г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12,4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3,20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11,90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3,07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5">
                          <a:solidFill>
                            <a:schemeClr val="tx1"/>
                          </a:solidFill>
                          <a:effectLst/>
                        </a:rPr>
                        <a:t>387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5487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Пектин, г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2,00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40,00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2,00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40,00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5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3308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Харчові</a:t>
                      </a: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 волокна, г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0,60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3,00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0,40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2,00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5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3308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Органічні </a:t>
                      </a:r>
                      <a:r>
                        <a:rPr lang="uk-UA" sz="1300" dirty="0">
                          <a:solidFill>
                            <a:schemeClr val="tx1"/>
                          </a:solidFill>
                          <a:effectLst/>
                        </a:rPr>
                        <a:t>кислоти, г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0,18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9,00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0,09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4,50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5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54876">
                <a:tc gridSpan="6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dirty="0">
                          <a:solidFill>
                            <a:schemeClr val="tx1"/>
                          </a:solidFill>
                          <a:effectLst/>
                        </a:rPr>
                        <a:t>Мінеральні речовини, мг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5487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натрій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18,00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1,38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17,00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1,31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1300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5487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кальцій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46,00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4,60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46,00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4,60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5487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фосфор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38,00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4,75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37,20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4,65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5">
                          <a:solidFill>
                            <a:schemeClr val="tx1"/>
                          </a:solidFill>
                          <a:effectLst/>
                        </a:rPr>
                        <a:t>800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5487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калій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72,00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2,88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78,40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3,14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2500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5487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магній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8,00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2,00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8,00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2,00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5" dirty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54876">
                <a:tc gridSpan="6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dirty="0">
                          <a:solidFill>
                            <a:schemeClr val="tx1"/>
                          </a:solidFill>
                          <a:effectLst/>
                        </a:rPr>
                        <a:t>Вітаміни, мг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54876">
                <a:tc>
                  <a:txBody>
                    <a:bodyPr/>
                    <a:lstStyle/>
                    <a:p>
                      <a:pPr marL="67945" algn="l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В1 (тіамін)</a:t>
                      </a:r>
                      <a:endParaRPr lang="x-none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0,15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10,00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 dirty="0">
                          <a:solidFill>
                            <a:schemeClr val="tx1"/>
                          </a:solidFill>
                          <a:effectLst/>
                        </a:rPr>
                        <a:t>0,019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1,27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5" dirty="0">
                          <a:solidFill>
                            <a:schemeClr val="tx1"/>
                          </a:solidFill>
                          <a:effectLst/>
                        </a:rPr>
                        <a:t>1,5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330800">
                <a:tc>
                  <a:txBody>
                    <a:bodyPr/>
                    <a:lstStyle/>
                    <a:p>
                      <a:pPr marL="67945" algn="l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В2 </a:t>
                      </a: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(рибофлавін)</a:t>
                      </a:r>
                      <a:endParaRPr lang="x-none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0,07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3,89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0,075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 dirty="0">
                          <a:solidFill>
                            <a:schemeClr val="tx1"/>
                          </a:solidFill>
                          <a:effectLst/>
                        </a:rPr>
                        <a:t>4,17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5" dirty="0">
                          <a:solidFill>
                            <a:schemeClr val="tx1"/>
                          </a:solidFill>
                          <a:effectLst/>
                        </a:rPr>
                        <a:t>1,8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06724">
                <a:tc>
                  <a:txBody>
                    <a:bodyPr/>
                    <a:lstStyle/>
                    <a:p>
                      <a:pPr marL="67945" algn="l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С </a:t>
                      </a:r>
                      <a:r>
                        <a:rPr lang="uk-UA" sz="1300" spc="-10">
                          <a:solidFill>
                            <a:schemeClr val="tx1"/>
                          </a:solidFill>
                          <a:effectLst/>
                        </a:rPr>
                        <a:t>(аскорбінова) </a:t>
                      </a: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кислота)</a:t>
                      </a:r>
                      <a:endParaRPr lang="x-none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3,80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4,22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2,16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2,40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5" dirty="0">
                          <a:solidFill>
                            <a:schemeClr val="tx1"/>
                          </a:solidFill>
                          <a:effectLst/>
                        </a:rPr>
                        <a:t>90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154876">
                <a:tc>
                  <a:txBody>
                    <a:bodyPr/>
                    <a:lstStyle/>
                    <a:p>
                      <a:pPr marL="67945" algn="l">
                        <a:lnSpc>
                          <a:spcPct val="100000"/>
                        </a:lnSpc>
                      </a:pPr>
                      <a:r>
                        <a:rPr lang="uk-UA" sz="1300">
                          <a:solidFill>
                            <a:schemeClr val="tx1"/>
                          </a:solidFill>
                          <a:effectLst/>
                        </a:rPr>
                        <a:t>β-каротин</a:t>
                      </a:r>
                      <a:endParaRPr lang="x-none" sz="13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0,07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1,40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0,22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20">
                          <a:solidFill>
                            <a:schemeClr val="tx1"/>
                          </a:solidFill>
                          <a:effectLst/>
                        </a:rPr>
                        <a:t>4,40</a:t>
                      </a:r>
                      <a:endParaRPr lang="x-none" sz="13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uk-UA" sz="1300" spc="-5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x-none" sz="13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698" marR="3769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5"/>
          <p:cNvSpPr txBox="1">
            <a:spLocks noChangeArrowheads="1"/>
          </p:cNvSpPr>
          <p:nvPr/>
        </p:nvSpPr>
        <p:spPr bwMode="auto">
          <a:xfrm>
            <a:off x="250825" y="549275"/>
            <a:ext cx="8642350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uk-UA" sz="1400" b="1">
                <a:latin typeface="Times New Roman" pitchFamily="18" charset="0"/>
                <a:cs typeface="Times New Roman" pitchFamily="18" charset="0"/>
              </a:rPr>
              <a:t>Висновки за результатами досліджень та рекомендації щодо впровадження розробленої продукції у виробництво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SzPts val="1400"/>
              <a:buFont typeface="Times New Roman" pitchFamily="18" charset="0"/>
              <a:buAutoNum type="arabicPeriod"/>
            </a:pPr>
            <a:r>
              <a:rPr lang="uk-UA" sz="1400">
                <a:latin typeface="Times New Roman" pitchFamily="18" charset="0"/>
                <a:cs typeface="Times New Roman" pitchFamily="18" charset="0"/>
              </a:rPr>
              <a:t>Результати експериментальних досліджень показали вплив виду овочевої та фруктової сировини на його біфідогенний потенціал. Встановлено, що за проявом пребіотичних властивостей сировина розташовується у певний ряд: пюре гарбузове &gt; морквяне &gt; ананасовий концентрований сік.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SzPts val="1400"/>
              <a:buFont typeface="Times New Roman" pitchFamily="18" charset="0"/>
              <a:buAutoNum type="arabicPeriod"/>
            </a:pPr>
            <a:r>
              <a:rPr lang="uk-UA" sz="1400">
                <a:latin typeface="Times New Roman" pitchFamily="18" charset="0"/>
                <a:cs typeface="Times New Roman" pitchFamily="18" charset="0"/>
              </a:rPr>
              <a:t>Виявлено взаємозв'язок між концентрацією та посиленням пребіотичних властивостей, що визначає ефективність ферментного гідролізу овочевої сировини перед внесенням до нього концентратів біфідобактерій. В результаті ферментного гідролізу пребіотичний потенціал овочевої сировини підвищується на 20 – 25% через збільшення концентрації пектинових речовин.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SzPts val="1400"/>
              <a:buFont typeface="Times New Roman" pitchFamily="18" charset="0"/>
              <a:buAutoNum type="arabicPeriod"/>
            </a:pPr>
            <a:r>
              <a:rPr lang="uk-UA" sz="1400">
                <a:latin typeface="Times New Roman" pitchFamily="18" charset="0"/>
                <a:cs typeface="Times New Roman" pitchFamily="18" charset="0"/>
              </a:rPr>
              <a:t>Розроблено рецептури та технології нових видів десертів з біфідогенними властивостями на основі овочевих пюре, пектину.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1000"/>
              </a:spcAft>
              <a:buSzPts val="1400"/>
              <a:buFont typeface="Times New Roman" pitchFamily="18" charset="0"/>
              <a:buAutoNum type="arabicPeriod"/>
            </a:pPr>
            <a:r>
              <a:rPr lang="uk-UA" sz="1400">
                <a:latin typeface="Times New Roman" pitchFamily="18" charset="0"/>
                <a:cs typeface="Times New Roman" pitchFamily="18" charset="0"/>
              </a:rPr>
              <a:t>На основі розробленої нами шкали оцінки конкурентоспроможності нових видів продуктів як відносного та комплексного показника економічної ефективності їх виробництва встановлено, що вона вища, ніж у аналогів на 11 – 19%. При цьому її можна підвищити, якщо розширити рекламу та захистити товарний знак.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5"/>
          <p:cNvPicPr>
            <a:picLocks noChangeAspect="1" noChangeArrowheads="1"/>
          </p:cNvPicPr>
          <p:nvPr/>
        </p:nvPicPr>
        <p:blipFill>
          <a:blip r:embed="rId2"/>
          <a:srcRect l="18752" t="23341" r="27966" b="13213"/>
          <a:stretch>
            <a:fillRect/>
          </a:stretch>
        </p:blipFill>
        <p:spPr bwMode="auto">
          <a:xfrm>
            <a:off x="1692275" y="620713"/>
            <a:ext cx="46609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7"/>
          <p:cNvSpPr txBox="1">
            <a:spLocks noChangeArrowheads="1"/>
          </p:cNvSpPr>
          <p:nvPr/>
        </p:nvSpPr>
        <p:spPr bwMode="auto">
          <a:xfrm>
            <a:off x="341313" y="4251325"/>
            <a:ext cx="826293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Проектування проводимо на ділянці торговельного центру «Європейський» в м. Тульчин Вінницької області в центральній частині міста на вулиці Леонтовича, поряд з новою поштою відділення № 3, Тульчинської центральної районної лікарні, Територіальним сервісним центром, Тульчинської районною філією Вінницького обласного центру зайнятості, Тульчинським технікумом ветеринарної медицини БНАУ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107950" y="-23813"/>
            <a:ext cx="8229600" cy="1147763"/>
          </a:xfrm>
        </p:spPr>
        <p:txBody>
          <a:bodyPr/>
          <a:lstStyle/>
          <a:p>
            <a:r>
              <a:rPr lang="uk-UA" smtClean="0"/>
              <a:t>Генеральний план</a:t>
            </a:r>
            <a:endParaRPr lang="ru-RU" smtClean="0"/>
          </a:p>
        </p:txBody>
      </p:sp>
      <p:pic>
        <p:nvPicPr>
          <p:cNvPr id="21506" name="Рисунок 3"/>
          <p:cNvPicPr>
            <a:picLocks noChangeAspect="1"/>
          </p:cNvPicPr>
          <p:nvPr/>
        </p:nvPicPr>
        <p:blipFill>
          <a:blip r:embed="rId2"/>
          <a:srcRect l="19289" t="12201" r="16925" b="8000"/>
          <a:stretch>
            <a:fillRect/>
          </a:stretch>
        </p:blipFill>
        <p:spPr bwMode="auto">
          <a:xfrm>
            <a:off x="179388" y="819150"/>
            <a:ext cx="8582025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884</Words>
  <Application>Microsoft Office PowerPoint</Application>
  <PresentationFormat>Екран (4:3)</PresentationFormat>
  <Paragraphs>304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Arial</vt:lpstr>
      <vt:lpstr>Times New Roman</vt:lpstr>
      <vt:lpstr>MS Mincho</vt:lpstr>
      <vt:lpstr>Monotype Corsiva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Генеральний план</vt:lpstr>
      <vt:lpstr>План закусочної</vt:lpstr>
      <vt:lpstr>Функціональні схеми страв</vt:lpstr>
      <vt:lpstr>Функціональні схеми страв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Надюшка</dc:creator>
  <cp:lastModifiedBy>work</cp:lastModifiedBy>
  <cp:revision>90</cp:revision>
  <cp:lastPrinted>2019-12-15T14:03:33Z</cp:lastPrinted>
  <dcterms:created xsi:type="dcterms:W3CDTF">2019-12-13T02:41:45Z</dcterms:created>
  <dcterms:modified xsi:type="dcterms:W3CDTF">2024-12-26T05:37:22Z</dcterms:modified>
</cp:coreProperties>
</file>